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4"/>
  </p:sldMasterIdLst>
  <p:notesMasterIdLst>
    <p:notesMasterId r:id="rId23"/>
  </p:notesMasterIdLst>
  <p:sldIdLst>
    <p:sldId id="256" r:id="rId5"/>
    <p:sldId id="263" r:id="rId6"/>
    <p:sldId id="264" r:id="rId7"/>
    <p:sldId id="265" r:id="rId8"/>
    <p:sldId id="266" r:id="rId9"/>
    <p:sldId id="260" r:id="rId10"/>
    <p:sldId id="259" r:id="rId11"/>
    <p:sldId id="267" r:id="rId12"/>
    <p:sldId id="268" r:id="rId13"/>
    <p:sldId id="269" r:id="rId14"/>
    <p:sldId id="275" r:id="rId15"/>
    <p:sldId id="270" r:id="rId16"/>
    <p:sldId id="271" r:id="rId17"/>
    <p:sldId id="272" r:id="rId18"/>
    <p:sldId id="273" r:id="rId19"/>
    <p:sldId id="258" r:id="rId20"/>
    <p:sldId id="279" r:id="rId21"/>
    <p:sldId id="278" r:id="rId22"/>
  </p:sldIdLst>
  <p:sldSz cx="9144000" cy="6858000" type="screen4x3"/>
  <p:notesSz cx="6858000" cy="9144000"/>
  <p:custDataLst>
    <p:tags r:id="rId24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UCA MAMMI" initials="L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8F8F8"/>
    <a:srgbClr val="EAEAEA"/>
    <a:srgbClr val="00AF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 snapToObjects="1">
      <p:cViewPr varScale="1">
        <p:scale>
          <a:sx n="114" d="100"/>
          <a:sy n="114" d="100"/>
        </p:scale>
        <p:origin x="-258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072532-2365-4550-8B7C-814F0932B43A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F6A672-4FCD-4D73-BD21-E8DEC8139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64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Text -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3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200"/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lvl="0"/>
            <a:r>
              <a:rPr lang="en-GB" noProof="0" dirty="0" smtClean="0"/>
              <a:t>[Insert legal entity - classification level]</a:t>
            </a:r>
          </a:p>
        </p:txBody>
      </p:sp>
      <p:sp>
        <p:nvSpPr>
          <p:cNvPr id="7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 smtClean="0"/>
              <a:t>Insert city and date</a:t>
            </a:r>
            <a:endParaRPr lang="en-GB" noProof="0" dirty="0"/>
          </a:p>
        </p:txBody>
      </p:sp>
      <p:sp>
        <p:nvSpPr>
          <p:cNvPr id="3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 smtClean="0"/>
              <a:t>Insert name and function</a:t>
            </a:r>
            <a:endParaRPr lang="en-GB" noProof="0" dirty="0"/>
          </a:p>
        </p:txBody>
      </p:sp>
      <p:sp>
        <p:nvSpPr>
          <p:cNvPr id="24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 smtClean="0"/>
              <a:t>Insert subtitle</a:t>
            </a:r>
            <a:endParaRPr lang="en-GB" noProof="0" dirty="0"/>
          </a:p>
        </p:txBody>
      </p:sp>
      <p:sp>
        <p:nvSpPr>
          <p:cNvPr id="21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6663600" cy="222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en-GB" sz="3400" noProof="0" dirty="0">
                <a:latin typeface="+mj-lt"/>
                <a:cs typeface="+mj-cs"/>
              </a:defRPr>
            </a:lvl1pPr>
          </a:lstStyle>
          <a:p>
            <a:pPr lvl="0" defTabSz="966788"/>
            <a:r>
              <a:rPr lang="en-GB" noProof="0" dirty="0" smtClean="0"/>
              <a:t>Insert title</a:t>
            </a:r>
            <a:endParaRPr lang="en-GB" noProof="0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400" y="432000"/>
            <a:ext cx="972225" cy="1072800"/>
          </a:xfrm>
          <a:prstGeom prst="rect">
            <a:avLst/>
          </a:prstGeom>
        </p:spPr>
      </p:pic>
      <p:pic>
        <p:nvPicPr>
          <p:cNvPr id="6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3624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Picture - One B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8" name="Title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804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 smtClean="0"/>
              <a:t>Insert picture</a:t>
            </a:r>
            <a:endParaRPr lang="en-GB" noProof="1"/>
          </a:p>
        </p:txBody>
      </p:sp>
      <p:sp>
        <p:nvSpPr>
          <p:cNvPr id="13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200">
                <a:latin typeface="+mn-lt"/>
              </a:defRPr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marL="0" marR="0" lvl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 smtClean="0"/>
              <a:t>[Insert legal entity - classification level]</a:t>
            </a:r>
          </a:p>
        </p:txBody>
      </p:sp>
      <p:sp>
        <p:nvSpPr>
          <p:cNvPr id="10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 smtClean="0"/>
              <a:t>Insert city and date</a:t>
            </a:r>
            <a:endParaRPr lang="en-GB" noProof="0" dirty="0"/>
          </a:p>
        </p:txBody>
      </p:sp>
      <p:sp>
        <p:nvSpPr>
          <p:cNvPr id="11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 smtClean="0"/>
              <a:t>Insert name and function</a:t>
            </a:r>
            <a:endParaRPr lang="en-GB" noProof="0" dirty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 smtClean="0"/>
              <a:t>Insert subtitle</a:t>
            </a:r>
            <a:endParaRPr lang="en-GB" noProof="0" dirty="0"/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5760000" cy="1062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3200"/>
              </a:lnSpc>
              <a:defRPr sz="3400" b="1"/>
            </a:lvl1pPr>
          </a:lstStyle>
          <a:p>
            <a:r>
              <a:rPr lang="en-GB" noProof="0" dirty="0" smtClean="0"/>
              <a:t>Insert title</a:t>
            </a:r>
            <a:endParaRPr lang="en-GB" noProof="0" dirty="0"/>
          </a:p>
        </p:txBody>
      </p:sp>
      <p:sp>
        <p:nvSpPr>
          <p:cNvPr id="3" name="CompositeLogo"/>
          <p:cNvSpPr>
            <a:spLocks noGrp="1" noChangeAspect="1"/>
          </p:cNvSpPr>
          <p:nvPr>
            <p:ph type="body" sz="quarter" idx="16" hasCustomPrompt="1"/>
          </p:nvPr>
        </p:nvSpPr>
        <p:spPr bwMode="gray">
          <a:xfrm>
            <a:off x="6487200" y="432000"/>
            <a:ext cx="2235600" cy="116482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GB" noProof="1" smtClean="0"/>
              <a:t>fffdsfs</a:t>
            </a:r>
            <a:endParaRPr lang="en-GB" noProof="1"/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974709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"/>
          <p:cNvSpPr>
            <a:spLocks noGrp="1"/>
          </p:cNvSpPr>
          <p:nvPr>
            <p:ph type="pic" sz="quarter" idx="15"/>
          </p:nvPr>
        </p:nvSpPr>
        <p:spPr>
          <a:xfrm>
            <a:off x="0" y="1033200"/>
            <a:ext cx="5792400" cy="5832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US" noProof="1" smtClean="0"/>
              <a:t>Click icon to add picture</a:t>
            </a:r>
            <a:endParaRPr lang="en-GB" noProof="1"/>
          </a:p>
        </p:txBody>
      </p:sp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 smtClean="0"/>
              <a:t>[Insert legal entity - classification level]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5" name="Text"/>
          <p:cNvSpPr>
            <a:spLocks noGrp="1"/>
          </p:cNvSpPr>
          <p:nvPr>
            <p:ph sz="quarter" idx="16" hasCustomPrompt="1"/>
          </p:nvPr>
        </p:nvSpPr>
        <p:spPr>
          <a:xfrm>
            <a:off x="5983200" y="1260000"/>
            <a:ext cx="2980800" cy="4680000"/>
          </a:xfrm>
        </p:spPr>
        <p:txBody>
          <a:bodyPr anchor="ctr"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 smtClean="0"/>
              <a:t>Insert text</a:t>
            </a:r>
          </a:p>
          <a:p>
            <a:pPr lvl="1"/>
            <a:r>
              <a:rPr lang="en-GB" noProof="0" dirty="0" smtClean="0"/>
              <a:t>2° level</a:t>
            </a:r>
          </a:p>
          <a:p>
            <a:pPr lvl="2"/>
            <a:r>
              <a:rPr lang="en-GB" noProof="0" dirty="0" smtClean="0"/>
              <a:t>3° level</a:t>
            </a:r>
          </a:p>
          <a:p>
            <a:pPr lvl="3"/>
            <a:r>
              <a:rPr lang="en-GB" noProof="0" dirty="0" smtClean="0"/>
              <a:t>4° level</a:t>
            </a:r>
          </a:p>
          <a:p>
            <a:pPr lvl="4"/>
            <a:r>
              <a:rPr lang="en-GB" noProof="0" dirty="0" smtClean="0"/>
              <a:t>5° level</a:t>
            </a:r>
            <a:endParaRPr lang="en-GB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 smtClean="0"/>
              <a:t>Insert title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299017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Slide - Pictur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033200"/>
            <a:ext cx="9144000" cy="58320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 smtClean="0"/>
              <a:t>Insert picture</a:t>
            </a:r>
            <a:endParaRPr lang="en-GB" noProof="1"/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 smtClean="0"/>
              <a:t>[Insert legal entity - classification level]</a:t>
            </a:r>
          </a:p>
        </p:txBody>
      </p:sp>
      <p:sp>
        <p:nvSpPr>
          <p:cNvPr id="7" name="SlideNumber"/>
          <p:cNvSpPr>
            <a:spLocks noGrp="1"/>
          </p:cNvSpPr>
          <p:nvPr>
            <p:ph type="sldNum" sz="quarter" idx="11"/>
          </p:nvPr>
        </p:nvSpPr>
        <p:spPr>
          <a:xfrm>
            <a:off x="270000" y="6318000"/>
            <a:ext cx="270000" cy="360000"/>
          </a:xfrm>
        </p:spPr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9" name="Headline"/>
          <p:cNvSpPr>
            <a:spLocks noChangeShapeType="1"/>
          </p:cNvSpPr>
          <p:nvPr userDrawn="1"/>
        </p:nvSpPr>
        <p:spPr bwMode="auto">
          <a:xfrm>
            <a:off x="0" y="10260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 smtClean="0"/>
              <a:t>Insert title</a:t>
            </a:r>
            <a:endParaRPr lang="en-GB" noProof="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396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Slide - Pictur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0" dirty="0" smtClean="0"/>
              <a:t>Insert picture</a:t>
            </a:r>
            <a:endParaRPr lang="en-GB" noProof="0" dirty="0"/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 smtClean="0"/>
              <a:t>[Insert legal entity - classification level]</a:t>
            </a:r>
          </a:p>
        </p:txBody>
      </p:sp>
      <p:sp>
        <p:nvSpPr>
          <p:cNvPr id="8" name="SlideNumber"/>
          <p:cNvSpPr>
            <a:spLocks noGrp="1"/>
          </p:cNvSpPr>
          <p:nvPr>
            <p:ph type="sldNum" sz="quarter" idx="11"/>
          </p:nvPr>
        </p:nvSpPr>
        <p:spPr>
          <a:xfrm>
            <a:off x="270000" y="6318000"/>
            <a:ext cx="270000" cy="360000"/>
          </a:xfrm>
        </p:spPr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80000" y="972000"/>
            <a:ext cx="3895200" cy="1472400"/>
          </a:xfrm>
        </p:spPr>
        <p:txBody>
          <a:bodyPr anchor="t" anchorCtr="0"/>
          <a:lstStyle>
            <a:lvl1pPr>
              <a:lnSpc>
                <a:spcPts val="3400"/>
              </a:lnSpc>
              <a:defRPr sz="3400"/>
            </a:lvl1pPr>
          </a:lstStyle>
          <a:p>
            <a:r>
              <a:rPr lang="en-GB" noProof="0" dirty="0" smtClean="0"/>
              <a:t>Insert title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62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Slide - Picture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ueGradient"/>
          <p:cNvSpPr/>
          <p:nvPr userDrawn="1"/>
        </p:nvSpPr>
        <p:spPr>
          <a:xfrm>
            <a:off x="0" y="5248800"/>
            <a:ext cx="9144000" cy="1620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7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2488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 smtClean="0"/>
              <a:t>Insert picture</a:t>
            </a:r>
            <a:endParaRPr lang="en-GB" noProof="1"/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3312000" y="6705380"/>
            <a:ext cx="2519362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UniCredit" panose="02000506040000020004" pitchFamily="2" charset="0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 smtClean="0"/>
              <a:t>[Insert legal entity - classification level]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40000" y="5580000"/>
            <a:ext cx="7722000" cy="979200"/>
          </a:xfrm>
        </p:spPr>
        <p:txBody>
          <a:bodyPr/>
          <a:lstStyle>
            <a:lvl1pPr>
              <a:lnSpc>
                <a:spcPts val="3400"/>
              </a:lnSpc>
              <a:defRPr sz="3400"/>
            </a:lvl1pPr>
          </a:lstStyle>
          <a:p>
            <a:r>
              <a:rPr lang="en-GB" noProof="0" dirty="0" smtClean="0"/>
              <a:t>Insert title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891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lvl="0"/>
            <a:r>
              <a:rPr lang="en-GB" noProof="0" dirty="0" smtClean="0"/>
              <a:t>[Insert legal entity - classification level]</a:t>
            </a:r>
          </a:p>
        </p:txBody>
      </p:sp>
      <p:sp>
        <p:nvSpPr>
          <p:cNvPr id="8" name="Baseline"/>
          <p:cNvSpPr>
            <a:spLocks noChangeShapeType="1"/>
          </p:cNvSpPr>
          <p:nvPr userDrawn="1"/>
        </p:nvSpPr>
        <p:spPr bwMode="auto">
          <a:xfrm>
            <a:off x="0" y="61272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</a:endParaRPr>
          </a:p>
        </p:txBody>
      </p:sp>
      <p:sp>
        <p:nvSpPr>
          <p:cNvPr id="5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 smtClean="0"/>
              <a:t>Insert notes</a:t>
            </a:r>
            <a:endParaRPr lang="en-GB" noProof="0" dirty="0"/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6" name="Text"/>
          <p:cNvSpPr>
            <a:spLocks noGrp="1"/>
          </p:cNvSpPr>
          <p:nvPr>
            <p:ph sz="quarter" idx="15" hasCustomPrompt="1"/>
          </p:nvPr>
        </p:nvSpPr>
        <p:spPr>
          <a:xfrm>
            <a:off x="270000" y="1260000"/>
            <a:ext cx="86832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 smtClean="0"/>
              <a:t>Insert text</a:t>
            </a:r>
          </a:p>
          <a:p>
            <a:pPr lvl="1"/>
            <a:r>
              <a:rPr lang="en-GB" noProof="0" dirty="0" smtClean="0"/>
              <a:t>2° level</a:t>
            </a:r>
          </a:p>
          <a:p>
            <a:pPr lvl="2"/>
            <a:r>
              <a:rPr lang="en-GB" noProof="0" dirty="0" smtClean="0"/>
              <a:t>3° level</a:t>
            </a:r>
          </a:p>
          <a:p>
            <a:pPr lvl="3"/>
            <a:r>
              <a:rPr lang="en-GB" noProof="0" dirty="0" smtClean="0"/>
              <a:t>4° level</a:t>
            </a:r>
          </a:p>
          <a:p>
            <a:pPr lvl="4"/>
            <a:r>
              <a:rPr lang="en-GB" noProof="0" dirty="0" smtClean="0"/>
              <a:t>5° level</a:t>
            </a:r>
            <a:endParaRPr lang="en-GB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 smtClean="0"/>
              <a:t>Insert title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84668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1 Column Text withou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 smtClean="0"/>
              <a:t>[Insert legal entity - classification level]</a:t>
            </a:r>
          </a:p>
        </p:txBody>
      </p:sp>
      <p:sp>
        <p:nvSpPr>
          <p:cNvPr id="8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 smtClean="0"/>
              <a:t>Insert notes</a:t>
            </a:r>
            <a:endParaRPr lang="en-GB" noProof="0" dirty="0"/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6" name="Text"/>
          <p:cNvSpPr>
            <a:spLocks noGrp="1"/>
          </p:cNvSpPr>
          <p:nvPr>
            <p:ph sz="quarter" idx="15" hasCustomPrompt="1"/>
          </p:nvPr>
        </p:nvSpPr>
        <p:spPr>
          <a:xfrm>
            <a:off x="270000" y="1260000"/>
            <a:ext cx="86832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 smtClean="0"/>
              <a:t>Insert text</a:t>
            </a:r>
          </a:p>
          <a:p>
            <a:pPr lvl="1"/>
            <a:r>
              <a:rPr lang="en-GB" noProof="0" dirty="0" smtClean="0"/>
              <a:t>2° level</a:t>
            </a:r>
          </a:p>
          <a:p>
            <a:pPr lvl="2"/>
            <a:r>
              <a:rPr lang="en-GB" noProof="0" dirty="0" smtClean="0"/>
              <a:t>3° level</a:t>
            </a:r>
          </a:p>
          <a:p>
            <a:pPr lvl="3"/>
            <a:r>
              <a:rPr lang="en-GB" noProof="0" dirty="0" smtClean="0"/>
              <a:t>4° level</a:t>
            </a:r>
          </a:p>
          <a:p>
            <a:pPr lvl="4"/>
            <a:r>
              <a:rPr lang="en-GB" noProof="0" dirty="0" smtClean="0"/>
              <a:t>5° level</a:t>
            </a:r>
            <a:endParaRPr lang="en-GB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 smtClean="0"/>
              <a:t>Insert title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41522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2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 smtClean="0"/>
              <a:t>[Insert legal entity - classification level]</a:t>
            </a:r>
          </a:p>
        </p:txBody>
      </p:sp>
      <p:sp>
        <p:nvSpPr>
          <p:cNvPr id="10" name="Baseline"/>
          <p:cNvSpPr>
            <a:spLocks noChangeShapeType="1"/>
          </p:cNvSpPr>
          <p:nvPr userDrawn="1"/>
        </p:nvSpPr>
        <p:spPr bwMode="auto">
          <a:xfrm>
            <a:off x="0" y="61272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</a:endParaRPr>
          </a:p>
        </p:txBody>
      </p:sp>
      <p:sp>
        <p:nvSpPr>
          <p:cNvPr id="11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 smtClean="0"/>
              <a:t>Insert notes</a:t>
            </a:r>
            <a:endParaRPr lang="en-GB" noProof="0" dirty="0"/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12" name="ContentColumn2"/>
          <p:cNvSpPr>
            <a:spLocks noGrp="1"/>
          </p:cNvSpPr>
          <p:nvPr>
            <p:ph sz="quarter" idx="18" hasCustomPrompt="1"/>
          </p:nvPr>
        </p:nvSpPr>
        <p:spPr>
          <a:xfrm>
            <a:off x="4820400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 smtClean="0"/>
              <a:t>Insert text</a:t>
            </a:r>
          </a:p>
          <a:p>
            <a:pPr lvl="1"/>
            <a:r>
              <a:rPr lang="en-GB" noProof="0" dirty="0" smtClean="0"/>
              <a:t>2° level</a:t>
            </a:r>
          </a:p>
          <a:p>
            <a:pPr lvl="2"/>
            <a:r>
              <a:rPr lang="en-GB" noProof="0" dirty="0" smtClean="0"/>
              <a:t>3° level</a:t>
            </a:r>
          </a:p>
          <a:p>
            <a:pPr lvl="3"/>
            <a:r>
              <a:rPr lang="en-GB" noProof="0" dirty="0" smtClean="0"/>
              <a:t>4° level</a:t>
            </a:r>
          </a:p>
          <a:p>
            <a:pPr lvl="4"/>
            <a:r>
              <a:rPr lang="en-GB" noProof="0" dirty="0" smtClean="0"/>
              <a:t>5° level</a:t>
            </a:r>
            <a:endParaRPr lang="en-GB" noProof="0" dirty="0"/>
          </a:p>
        </p:txBody>
      </p:sp>
      <p:sp>
        <p:nvSpPr>
          <p:cNvPr id="5" name="ContentColumn1"/>
          <p:cNvSpPr>
            <a:spLocks noGrp="1"/>
          </p:cNvSpPr>
          <p:nvPr>
            <p:ph sz="quarter" idx="17" hasCustomPrompt="1"/>
          </p:nvPr>
        </p:nvSpPr>
        <p:spPr>
          <a:xfrm>
            <a:off x="270000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 smtClean="0"/>
              <a:t>Insert text</a:t>
            </a:r>
          </a:p>
          <a:p>
            <a:pPr lvl="1"/>
            <a:r>
              <a:rPr lang="en-GB" noProof="0" dirty="0" smtClean="0"/>
              <a:t>2° level</a:t>
            </a:r>
          </a:p>
          <a:p>
            <a:pPr lvl="2"/>
            <a:r>
              <a:rPr lang="en-GB" noProof="0" dirty="0" smtClean="0"/>
              <a:t>3° level</a:t>
            </a:r>
          </a:p>
          <a:p>
            <a:pPr lvl="3"/>
            <a:r>
              <a:rPr lang="en-GB" noProof="0" dirty="0" smtClean="0"/>
              <a:t>4° level</a:t>
            </a:r>
          </a:p>
          <a:p>
            <a:pPr lvl="4"/>
            <a:r>
              <a:rPr lang="en-GB" noProof="0" dirty="0" smtClean="0"/>
              <a:t>5° level</a:t>
            </a:r>
            <a:endParaRPr lang="en-GB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 smtClean="0"/>
              <a:t>Insert title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612294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2 Columns Text withou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 smtClean="0"/>
              <a:t>[Insert legal entity - classification level]</a:t>
            </a:r>
          </a:p>
        </p:txBody>
      </p:sp>
      <p:sp>
        <p:nvSpPr>
          <p:cNvPr id="8" name="Footer"/>
          <p:cNvSpPr>
            <a:spLocks noGrp="1"/>
          </p:cNvSpPr>
          <p:nvPr>
            <p:ph type="body" sz="quarter" idx="17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 smtClean="0"/>
              <a:t>Insert notes</a:t>
            </a:r>
            <a:endParaRPr lang="en-GB" noProof="0" dirty="0"/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11" name="ContentColumn2"/>
          <p:cNvSpPr>
            <a:spLocks noGrp="1"/>
          </p:cNvSpPr>
          <p:nvPr>
            <p:ph sz="quarter" idx="16" hasCustomPrompt="1"/>
          </p:nvPr>
        </p:nvSpPr>
        <p:spPr>
          <a:xfrm>
            <a:off x="4820400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 smtClean="0"/>
              <a:t>Insert text</a:t>
            </a:r>
          </a:p>
          <a:p>
            <a:pPr lvl="1"/>
            <a:r>
              <a:rPr lang="en-GB" noProof="0" dirty="0" smtClean="0"/>
              <a:t>2° level</a:t>
            </a:r>
          </a:p>
          <a:p>
            <a:pPr lvl="2"/>
            <a:r>
              <a:rPr lang="en-GB" noProof="0" dirty="0" smtClean="0"/>
              <a:t>3° level</a:t>
            </a:r>
          </a:p>
          <a:p>
            <a:pPr lvl="3"/>
            <a:r>
              <a:rPr lang="en-GB" noProof="0" dirty="0" smtClean="0"/>
              <a:t>4° level</a:t>
            </a:r>
          </a:p>
          <a:p>
            <a:pPr lvl="4"/>
            <a:r>
              <a:rPr lang="en-GB" noProof="0" dirty="0" smtClean="0"/>
              <a:t>5° level</a:t>
            </a:r>
            <a:endParaRPr lang="en-GB" noProof="0" dirty="0"/>
          </a:p>
        </p:txBody>
      </p:sp>
      <p:sp>
        <p:nvSpPr>
          <p:cNvPr id="6" name="ContentColumn1"/>
          <p:cNvSpPr>
            <a:spLocks noGrp="1"/>
          </p:cNvSpPr>
          <p:nvPr>
            <p:ph sz="quarter" idx="15" hasCustomPrompt="1"/>
          </p:nvPr>
        </p:nvSpPr>
        <p:spPr>
          <a:xfrm>
            <a:off x="269875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 smtClean="0"/>
              <a:t>Insert text</a:t>
            </a:r>
          </a:p>
          <a:p>
            <a:pPr lvl="1"/>
            <a:r>
              <a:rPr lang="en-GB" noProof="0" dirty="0" smtClean="0"/>
              <a:t>2° level</a:t>
            </a:r>
          </a:p>
          <a:p>
            <a:pPr lvl="2"/>
            <a:r>
              <a:rPr lang="en-GB" noProof="0" dirty="0" smtClean="0"/>
              <a:t>3° level</a:t>
            </a:r>
          </a:p>
          <a:p>
            <a:pPr lvl="3"/>
            <a:r>
              <a:rPr lang="en-GB" noProof="0" dirty="0" smtClean="0"/>
              <a:t>4° level</a:t>
            </a:r>
          </a:p>
          <a:p>
            <a:pPr lvl="4"/>
            <a:r>
              <a:rPr lang="en-GB" noProof="0" dirty="0" smtClean="0"/>
              <a:t>5° level</a:t>
            </a:r>
            <a:endParaRPr lang="en-GB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 smtClean="0"/>
              <a:t>Insert title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77749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 smtClean="0"/>
              <a:t>[Insert legal entity - classification level]</a:t>
            </a:r>
          </a:p>
        </p:txBody>
      </p:sp>
      <p:sp>
        <p:nvSpPr>
          <p:cNvPr id="8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 smtClean="0"/>
              <a:t>Insert notes</a:t>
            </a:r>
            <a:endParaRPr lang="en-GB" noProof="0" dirty="0"/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5" name="Text"/>
          <p:cNvSpPr>
            <a:spLocks noGrp="1"/>
          </p:cNvSpPr>
          <p:nvPr>
            <p:ph type="body" sz="quarter" idx="15" hasCustomPrompt="1"/>
          </p:nvPr>
        </p:nvSpPr>
        <p:spPr>
          <a:xfrm>
            <a:off x="270000" y="1260000"/>
            <a:ext cx="8690400" cy="4680000"/>
          </a:xfrm>
        </p:spPr>
        <p:txBody>
          <a:bodyPr anchor="ctr">
            <a:noAutofit/>
          </a:bodyPr>
          <a:lstStyle>
            <a:lvl1pPr marL="266400" indent="-266400">
              <a:buClr>
                <a:srgbClr val="E1061C"/>
              </a:buClr>
              <a:defRPr sz="1800"/>
            </a:lvl1pPr>
            <a:lvl2pPr>
              <a:buClr>
                <a:srgbClr val="E1061C"/>
              </a:buClr>
              <a:defRPr sz="1800"/>
            </a:lvl2pPr>
            <a:lvl3pPr>
              <a:buClr>
                <a:srgbClr val="E1061C"/>
              </a:buClr>
              <a:defRPr sz="1800"/>
            </a:lvl3pPr>
            <a:lvl4pPr>
              <a:spcBef>
                <a:spcPts val="432"/>
              </a:spcBef>
              <a:buClr>
                <a:srgbClr val="E1061C"/>
              </a:buClr>
              <a:defRPr sz="1800"/>
            </a:lvl4pPr>
            <a:lvl5pPr>
              <a:spcBef>
                <a:spcPts val="432"/>
              </a:spcBef>
              <a:buClr>
                <a:srgbClr val="E1061C"/>
              </a:buClr>
              <a:defRPr sz="1800"/>
            </a:lvl5pPr>
          </a:lstStyle>
          <a:p>
            <a:pPr lvl="0"/>
            <a:r>
              <a:rPr lang="en-GB" noProof="0" dirty="0" smtClean="0"/>
              <a:t>Insert text</a:t>
            </a:r>
          </a:p>
          <a:p>
            <a:pPr lvl="1"/>
            <a:r>
              <a:rPr lang="en-GB" noProof="0" dirty="0" smtClean="0"/>
              <a:t>2° level</a:t>
            </a:r>
          </a:p>
          <a:p>
            <a:pPr lvl="2"/>
            <a:r>
              <a:rPr lang="en-GB" noProof="0" dirty="0" smtClean="0"/>
              <a:t>3° level</a:t>
            </a:r>
          </a:p>
          <a:p>
            <a:pPr lvl="3"/>
            <a:r>
              <a:rPr lang="en-GB" noProof="0" dirty="0" smtClean="0"/>
              <a:t>4° level</a:t>
            </a:r>
          </a:p>
          <a:p>
            <a:pPr lvl="4"/>
            <a:r>
              <a:rPr lang="en-GB" noProof="0" dirty="0" smtClean="0"/>
              <a:t>5° level</a:t>
            </a:r>
            <a:endParaRPr lang="en-GB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 smtClean="0"/>
              <a:t>Insert agenda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72167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Text - One B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3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200"/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lvl="0"/>
            <a:r>
              <a:rPr lang="en-GB" noProof="0" dirty="0" smtClean="0"/>
              <a:t>[Insert legal entity - classification level]</a:t>
            </a:r>
          </a:p>
        </p:txBody>
      </p:sp>
      <p:sp>
        <p:nvSpPr>
          <p:cNvPr id="7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 smtClean="0"/>
              <a:t>Insert city and date</a:t>
            </a:r>
            <a:endParaRPr lang="en-GB" noProof="0" dirty="0"/>
          </a:p>
        </p:txBody>
      </p:sp>
      <p:sp>
        <p:nvSpPr>
          <p:cNvPr id="3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 smtClean="0"/>
              <a:t>Insert name and function</a:t>
            </a:r>
            <a:endParaRPr lang="en-GB" noProof="0" dirty="0"/>
          </a:p>
        </p:txBody>
      </p:sp>
      <p:sp>
        <p:nvSpPr>
          <p:cNvPr id="24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 smtClean="0"/>
              <a:t>Insert subtitle</a:t>
            </a:r>
            <a:endParaRPr lang="en-GB" noProof="0" dirty="0"/>
          </a:p>
        </p:txBody>
      </p:sp>
      <p:sp>
        <p:nvSpPr>
          <p:cNvPr id="21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5760000" cy="222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en-GB" sz="3400" noProof="0" dirty="0">
                <a:latin typeface="+mj-lt"/>
                <a:cs typeface="+mj-cs"/>
              </a:defRPr>
            </a:lvl1pPr>
          </a:lstStyle>
          <a:p>
            <a:pPr lvl="0" defTabSz="966788"/>
            <a:r>
              <a:rPr lang="en-GB" noProof="0" dirty="0" smtClean="0"/>
              <a:t>Insert title</a:t>
            </a:r>
            <a:endParaRPr lang="en-GB" noProof="0" dirty="0"/>
          </a:p>
        </p:txBody>
      </p:sp>
      <p:sp>
        <p:nvSpPr>
          <p:cNvPr id="6" name="CompositeLogo"/>
          <p:cNvSpPr>
            <a:spLocks noGrp="1" noChangeAspect="1"/>
          </p:cNvSpPr>
          <p:nvPr>
            <p:ph type="body" sz="quarter" idx="16"/>
          </p:nvPr>
        </p:nvSpPr>
        <p:spPr bwMode="gray">
          <a:xfrm>
            <a:off x="6487200" y="432000"/>
            <a:ext cx="2235600" cy="116482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pPr lvl="0"/>
            <a:r>
              <a:rPr lang="en-US" noProof="1" smtClean="0"/>
              <a:t>Click to edit Master text styles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72701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Picture -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8" name="Title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804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 smtClean="0"/>
              <a:t>Insert picture</a:t>
            </a:r>
            <a:endParaRPr lang="en-GB" noProof="1"/>
          </a:p>
        </p:txBody>
      </p:sp>
      <p:sp>
        <p:nvSpPr>
          <p:cNvPr id="13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200">
                <a:latin typeface="+mn-lt"/>
              </a:defRPr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marL="0" marR="0" lvl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 smtClean="0"/>
              <a:t>[Insert legal entity - classification level]</a:t>
            </a:r>
          </a:p>
        </p:txBody>
      </p:sp>
      <p:sp>
        <p:nvSpPr>
          <p:cNvPr id="10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 smtClean="0"/>
              <a:t>Insert city and date</a:t>
            </a:r>
            <a:endParaRPr lang="en-GB" noProof="0" dirty="0"/>
          </a:p>
        </p:txBody>
      </p:sp>
      <p:sp>
        <p:nvSpPr>
          <p:cNvPr id="11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 smtClean="0"/>
              <a:t>Insert name and function</a:t>
            </a:r>
            <a:endParaRPr lang="en-GB" noProof="0" dirty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 smtClean="0"/>
              <a:t>Insert subtitle</a:t>
            </a:r>
            <a:endParaRPr lang="en-GB" noProof="0" dirty="0"/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6663600" cy="1062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3200"/>
              </a:lnSpc>
              <a:defRPr sz="3400" b="1"/>
            </a:lvl1pPr>
          </a:lstStyle>
          <a:p>
            <a:r>
              <a:rPr lang="en-GB" noProof="0" dirty="0" smtClean="0"/>
              <a:t>Insert title</a:t>
            </a:r>
            <a:endParaRPr lang="en-GB" noProof="0" dirty="0"/>
          </a:p>
        </p:txBody>
      </p:sp>
      <p:sp>
        <p:nvSpPr>
          <p:cNvPr id="3" name="CompositeLogo"/>
          <p:cNvSpPr>
            <a:spLocks noGrp="1"/>
          </p:cNvSpPr>
          <p:nvPr>
            <p:ph type="body" sz="quarter" idx="16"/>
          </p:nvPr>
        </p:nvSpPr>
        <p:spPr bwMode="gray">
          <a:xfrm>
            <a:off x="7754400" y="432000"/>
            <a:ext cx="972000" cy="1072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noProof="1" smtClean="0"/>
              <a:t>Click to edit Master text styles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60882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Picture - One Bank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8" name="Title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804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 smtClean="0"/>
              <a:t>Insert picture</a:t>
            </a:r>
            <a:endParaRPr lang="en-GB" noProof="1"/>
          </a:p>
        </p:txBody>
      </p:sp>
      <p:sp>
        <p:nvSpPr>
          <p:cNvPr id="13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200">
                <a:latin typeface="+mn-lt"/>
              </a:defRPr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marL="0" marR="0" lvl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 smtClean="0"/>
              <a:t>[Insert legal entity - classification level]</a:t>
            </a:r>
          </a:p>
        </p:txBody>
      </p:sp>
      <p:sp>
        <p:nvSpPr>
          <p:cNvPr id="10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 smtClean="0"/>
              <a:t>Insert city and date</a:t>
            </a:r>
            <a:endParaRPr lang="en-GB" noProof="0" dirty="0"/>
          </a:p>
        </p:txBody>
      </p:sp>
      <p:sp>
        <p:nvSpPr>
          <p:cNvPr id="11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 smtClean="0"/>
              <a:t>Insert name and function</a:t>
            </a:r>
            <a:endParaRPr lang="en-GB" noProof="0" dirty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 smtClean="0"/>
              <a:t>Insert subtitle</a:t>
            </a:r>
            <a:endParaRPr lang="en-GB" noProof="0" dirty="0"/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5760000" cy="1062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3200"/>
              </a:lnSpc>
              <a:defRPr sz="3400" b="1"/>
            </a:lvl1pPr>
          </a:lstStyle>
          <a:p>
            <a:r>
              <a:rPr lang="en-GB" noProof="0" dirty="0" smtClean="0"/>
              <a:t>Insert title</a:t>
            </a:r>
            <a:endParaRPr lang="en-GB" noProof="0" dirty="0"/>
          </a:p>
        </p:txBody>
      </p:sp>
      <p:sp>
        <p:nvSpPr>
          <p:cNvPr id="3" name="CompositeLogo"/>
          <p:cNvSpPr>
            <a:spLocks noGrp="1" noChangeAspect="1"/>
          </p:cNvSpPr>
          <p:nvPr>
            <p:ph type="body" sz="quarter" idx="16"/>
          </p:nvPr>
        </p:nvSpPr>
        <p:spPr bwMode="gray">
          <a:xfrm>
            <a:off x="6487200" y="432000"/>
            <a:ext cx="2235600" cy="116482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noProof="1" smtClean="0"/>
              <a:t>Click to edit Master text styles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3160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line"/>
          <p:cNvSpPr>
            <a:spLocks noChangeShapeType="1"/>
          </p:cNvSpPr>
          <p:nvPr/>
        </p:nvSpPr>
        <p:spPr bwMode="auto">
          <a:xfrm>
            <a:off x="0" y="10260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SlideNumber"/>
          <p:cNvSpPr>
            <a:spLocks noGrp="1"/>
          </p:cNvSpPr>
          <p:nvPr>
            <p:ph type="sldNum" sz="quarter" idx="4"/>
          </p:nvPr>
        </p:nvSpPr>
        <p:spPr>
          <a:xfrm>
            <a:off x="270000" y="6318000"/>
            <a:ext cx="27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baseline="0" smtClean="0">
                <a:solidFill>
                  <a:srgbClr val="00AFD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3" name="Text"/>
          <p:cNvSpPr>
            <a:spLocks noGrp="1"/>
          </p:cNvSpPr>
          <p:nvPr>
            <p:ph type="body" idx="1"/>
          </p:nvPr>
        </p:nvSpPr>
        <p:spPr>
          <a:xfrm>
            <a:off x="270000" y="1206000"/>
            <a:ext cx="8690400" cy="468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 smtClean="0"/>
              <a:t>Insert text</a:t>
            </a:r>
          </a:p>
          <a:p>
            <a:pPr lvl="1"/>
            <a:r>
              <a:rPr lang="en-GB" noProof="0" dirty="0" smtClean="0"/>
              <a:t>2° level</a:t>
            </a:r>
          </a:p>
          <a:p>
            <a:pPr lvl="2"/>
            <a:r>
              <a:rPr lang="en-GB" noProof="0" dirty="0" smtClean="0"/>
              <a:t>3° level</a:t>
            </a:r>
          </a:p>
          <a:p>
            <a:pPr lvl="3"/>
            <a:r>
              <a:rPr lang="en-GB" noProof="0" dirty="0" smtClean="0"/>
              <a:t>4° level</a:t>
            </a:r>
          </a:p>
          <a:p>
            <a:pPr lvl="4"/>
            <a:r>
              <a:rPr lang="en-GB" noProof="0" dirty="0" smtClean="0"/>
              <a:t>5° level</a:t>
            </a:r>
            <a:endParaRPr lang="en-GB" noProof="0" dirty="0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70000" y="0"/>
            <a:ext cx="8690400" cy="1008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 smtClean="0"/>
              <a:t>Insert title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49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9" r:id="rId2"/>
    <p:sldLayoutId id="2147483672" r:id="rId3"/>
    <p:sldLayoutId id="2147483673" r:id="rId4"/>
    <p:sldLayoutId id="2147483674" r:id="rId5"/>
    <p:sldLayoutId id="2147483676" r:id="rId6"/>
    <p:sldLayoutId id="2147483680" r:id="rId7"/>
    <p:sldLayoutId id="2147483671" r:id="rId8"/>
    <p:sldLayoutId id="2147483681" r:id="rId9"/>
    <p:sldLayoutId id="2147483682" r:id="rId10"/>
    <p:sldLayoutId id="2147483675" r:id="rId11"/>
    <p:sldLayoutId id="2147483665" r:id="rId12"/>
    <p:sldLayoutId id="2147483666" r:id="rId13"/>
    <p:sldLayoutId id="2147483667" r:id="rId14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ts val="2400"/>
        </a:lnSpc>
        <a:spcBef>
          <a:spcPct val="0"/>
        </a:spcBef>
        <a:spcAft>
          <a:spcPct val="0"/>
        </a:spcAft>
        <a:defRPr sz="2200" b="1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5pPr>
      <a:lvl6pPr marL="342875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6pPr>
      <a:lvl7pPr marL="685749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7pPr>
      <a:lvl8pPr marL="1028624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8pPr>
      <a:lvl9pPr marL="1371498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9pPr>
    </p:titleStyle>
    <p:bodyStyle>
      <a:lvl1pPr marL="176396" marR="0" indent="-1763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26384" marR="0" indent="-1691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079973" marR="0" indent="-1655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522762" marR="0" indent="-1511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1972751" marR="0" indent="-1439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1885809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4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3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hyperlink" Target="https://www.autodeskresearch.com/publications/samestat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Timeline_of_machine_learni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hbr.org/2016/05/when-to-trust-robots-with-decisions-and-when-not-to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cikit-learn.org/stable/tutorial/machine_learning_map/index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mlbench" TargetMode="External"/><Relationship Id="rId2" Type="http://schemas.openxmlformats.org/officeDocument/2006/relationships/hyperlink" Target="https://cran.r-project.org/package=care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https://cran.r-project.org/package=e1071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tidyverse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s://cran.r-project.org/package=dply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cran.r-project.org/package=ggplot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 smtClean="0"/>
              <a:t>Milan, May 8</a:t>
            </a:r>
            <a:r>
              <a:rPr lang="en-GB" baseline="30000" dirty="0" smtClean="0"/>
              <a:t>th</a:t>
            </a:r>
            <a:r>
              <a:rPr lang="en-GB" dirty="0" smtClean="0"/>
              <a:t>, 2018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 smtClean="0"/>
              <a:t>Gabriele Bonomi Boseggia, Fabio Colombo, Luca Mammi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 smtClean="0"/>
              <a:t>UniCredit Quant Community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Machine Learning Models: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a </a:t>
            </a:r>
            <a:r>
              <a:rPr lang="en-GB" dirty="0"/>
              <a:t>h</a:t>
            </a:r>
            <a:r>
              <a:rPr lang="en-GB" dirty="0" smtClean="0"/>
              <a:t>ands-on experience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94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10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it-IT" dirty="0" smtClean="0"/>
              <a:t>Linear </a:t>
            </a:r>
            <a:r>
              <a:rPr lang="it-IT" dirty="0" err="1" smtClean="0"/>
              <a:t>Regression</a:t>
            </a:r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r>
              <a:rPr lang="it-IT" dirty="0" err="1" smtClean="0"/>
              <a:t>Logistic</a:t>
            </a:r>
            <a:r>
              <a:rPr lang="it-IT" dirty="0" smtClean="0"/>
              <a:t> </a:t>
            </a:r>
            <a:r>
              <a:rPr lang="it-IT" dirty="0" err="1" smtClean="0"/>
              <a:t>Regression</a:t>
            </a:r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Machine Learning: a </a:t>
            </a:r>
            <a:r>
              <a:rPr lang="it-IT" dirty="0" err="1" smtClean="0"/>
              <a:t>helicopter</a:t>
            </a:r>
            <a:r>
              <a:rPr lang="it-IT" dirty="0" smtClean="0"/>
              <a:t> view</a:t>
            </a:r>
            <a:endParaRPr lang="it-IT" dirty="0"/>
          </a:p>
        </p:txBody>
      </p:sp>
      <p:sp>
        <p:nvSpPr>
          <p:cNvPr id="7" name="TextBox 6"/>
          <p:cNvSpPr txBox="1"/>
          <p:nvPr/>
        </p:nvSpPr>
        <p:spPr>
          <a:xfrm>
            <a:off x="6550908" y="379915"/>
            <a:ext cx="1972307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 smtClean="0">
                <a:latin typeface="+mn-lt"/>
              </a:rPr>
              <a:t>Questa slide è solo </a:t>
            </a:r>
            <a:r>
              <a:rPr lang="en-GB" sz="1050" dirty="0" err="1" smtClean="0">
                <a:latin typeface="+mn-lt"/>
              </a:rPr>
              <a:t>uno</a:t>
            </a:r>
            <a:r>
              <a:rPr lang="en-GB" sz="1050" dirty="0" smtClean="0">
                <a:latin typeface="+mn-lt"/>
              </a:rPr>
              <a:t> </a:t>
            </a:r>
            <a:r>
              <a:rPr lang="en-GB" sz="1050" dirty="0" err="1" smtClean="0">
                <a:latin typeface="+mn-lt"/>
              </a:rPr>
              <a:t>scheletro</a:t>
            </a:r>
            <a:endParaRPr lang="en-GB" sz="105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993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11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it-IT" dirty="0"/>
              <a:t>k-</a:t>
            </a:r>
            <a:r>
              <a:rPr lang="it-IT" dirty="0" err="1"/>
              <a:t>nearest</a:t>
            </a:r>
            <a:r>
              <a:rPr lang="it-IT" dirty="0"/>
              <a:t> </a:t>
            </a:r>
            <a:r>
              <a:rPr lang="it-IT" dirty="0" err="1" smtClean="0"/>
              <a:t>neighbors</a:t>
            </a:r>
            <a:r>
              <a:rPr lang="it-IT" dirty="0" smtClean="0"/>
              <a:t> (k-NN)</a:t>
            </a:r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Machine Learning: a </a:t>
            </a:r>
            <a:r>
              <a:rPr lang="it-IT" dirty="0" err="1" smtClean="0"/>
              <a:t>helicopter</a:t>
            </a:r>
            <a:r>
              <a:rPr lang="it-IT" dirty="0" smtClean="0"/>
              <a:t> view</a:t>
            </a:r>
            <a:endParaRPr lang="it-IT" dirty="0"/>
          </a:p>
        </p:txBody>
      </p:sp>
      <p:sp>
        <p:nvSpPr>
          <p:cNvPr id="7" name="TextBox 6"/>
          <p:cNvSpPr txBox="1"/>
          <p:nvPr/>
        </p:nvSpPr>
        <p:spPr>
          <a:xfrm>
            <a:off x="6550908" y="379915"/>
            <a:ext cx="1972307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 smtClean="0">
                <a:latin typeface="+mn-lt"/>
              </a:rPr>
              <a:t>Questa slide è solo </a:t>
            </a:r>
            <a:r>
              <a:rPr lang="en-GB" sz="1050" dirty="0" err="1" smtClean="0">
                <a:latin typeface="+mn-lt"/>
              </a:rPr>
              <a:t>uno</a:t>
            </a:r>
            <a:r>
              <a:rPr lang="en-GB" sz="1050" dirty="0" smtClean="0">
                <a:latin typeface="+mn-lt"/>
              </a:rPr>
              <a:t> </a:t>
            </a:r>
            <a:r>
              <a:rPr lang="en-GB" sz="1050" dirty="0" err="1" smtClean="0">
                <a:latin typeface="+mn-lt"/>
              </a:rPr>
              <a:t>scheletro</a:t>
            </a:r>
            <a:endParaRPr lang="en-GB" sz="105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945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12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it-IT" dirty="0" err="1" smtClean="0"/>
              <a:t>Fabio's</a:t>
            </a:r>
            <a:r>
              <a:rPr lang="it-IT" dirty="0" smtClean="0"/>
              <a:t> </a:t>
            </a:r>
            <a:r>
              <a:rPr lang="it-IT" dirty="0" err="1" smtClean="0"/>
              <a:t>choice</a:t>
            </a:r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Machine Learning: a </a:t>
            </a:r>
            <a:r>
              <a:rPr lang="it-IT" dirty="0" err="1" smtClean="0"/>
              <a:t>helicopter</a:t>
            </a:r>
            <a:r>
              <a:rPr lang="it-IT" dirty="0" smtClean="0"/>
              <a:t> view</a:t>
            </a:r>
            <a:endParaRPr lang="it-IT" dirty="0"/>
          </a:p>
        </p:txBody>
      </p:sp>
      <p:sp>
        <p:nvSpPr>
          <p:cNvPr id="7" name="TextBox 6"/>
          <p:cNvSpPr txBox="1"/>
          <p:nvPr/>
        </p:nvSpPr>
        <p:spPr>
          <a:xfrm>
            <a:off x="6550908" y="379915"/>
            <a:ext cx="1972307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 smtClean="0">
                <a:latin typeface="+mn-lt"/>
              </a:rPr>
              <a:t>Questa slide è solo </a:t>
            </a:r>
            <a:r>
              <a:rPr lang="en-GB" sz="1050" dirty="0" err="1" smtClean="0">
                <a:latin typeface="+mn-lt"/>
              </a:rPr>
              <a:t>uno</a:t>
            </a:r>
            <a:r>
              <a:rPr lang="en-GB" sz="1050" dirty="0" smtClean="0">
                <a:latin typeface="+mn-lt"/>
              </a:rPr>
              <a:t> </a:t>
            </a:r>
            <a:r>
              <a:rPr lang="en-GB" sz="1050" dirty="0" err="1" smtClean="0">
                <a:latin typeface="+mn-lt"/>
              </a:rPr>
              <a:t>scheletro</a:t>
            </a:r>
            <a:endParaRPr lang="en-GB" sz="105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706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13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it-IT" dirty="0" smtClean="0"/>
              <a:t>Support </a:t>
            </a:r>
            <a:r>
              <a:rPr lang="it-IT" dirty="0" err="1" smtClean="0"/>
              <a:t>Vector</a:t>
            </a:r>
            <a:r>
              <a:rPr lang="it-IT" dirty="0" smtClean="0"/>
              <a:t> Machine (SVM)</a:t>
            </a:r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Machine Learning: a </a:t>
            </a:r>
            <a:r>
              <a:rPr lang="it-IT" dirty="0" err="1" smtClean="0"/>
              <a:t>helicopter</a:t>
            </a:r>
            <a:r>
              <a:rPr lang="it-IT" dirty="0" smtClean="0"/>
              <a:t> view</a:t>
            </a:r>
            <a:endParaRPr lang="it-IT" dirty="0"/>
          </a:p>
        </p:txBody>
      </p:sp>
      <p:sp>
        <p:nvSpPr>
          <p:cNvPr id="7" name="TextBox 6"/>
          <p:cNvSpPr txBox="1"/>
          <p:nvPr/>
        </p:nvSpPr>
        <p:spPr>
          <a:xfrm>
            <a:off x="6550908" y="379915"/>
            <a:ext cx="1972307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 smtClean="0">
                <a:latin typeface="+mn-lt"/>
              </a:rPr>
              <a:t>Questa slide è solo </a:t>
            </a:r>
            <a:r>
              <a:rPr lang="en-GB" sz="1050" dirty="0" err="1" smtClean="0">
                <a:latin typeface="+mn-lt"/>
              </a:rPr>
              <a:t>uno</a:t>
            </a:r>
            <a:r>
              <a:rPr lang="en-GB" sz="1050" dirty="0" smtClean="0">
                <a:latin typeface="+mn-lt"/>
              </a:rPr>
              <a:t> </a:t>
            </a:r>
            <a:r>
              <a:rPr lang="en-GB" sz="1050" dirty="0" err="1" smtClean="0">
                <a:latin typeface="+mn-lt"/>
              </a:rPr>
              <a:t>scheletro</a:t>
            </a:r>
            <a:endParaRPr lang="en-GB" sz="105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198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14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it-IT" dirty="0" err="1" smtClean="0"/>
              <a:t>Decision</a:t>
            </a:r>
            <a:r>
              <a:rPr lang="it-IT" dirty="0" smtClean="0"/>
              <a:t> </a:t>
            </a:r>
            <a:r>
              <a:rPr lang="it-IT" dirty="0" err="1" smtClean="0"/>
              <a:t>Tree</a:t>
            </a:r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r>
              <a:rPr lang="it-IT" dirty="0" smtClean="0"/>
              <a:t>Random </a:t>
            </a:r>
            <a:r>
              <a:rPr lang="it-IT" dirty="0" err="1" smtClean="0"/>
              <a:t>Forest</a:t>
            </a:r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Machine Learning: a </a:t>
            </a:r>
            <a:r>
              <a:rPr lang="it-IT" dirty="0" err="1" smtClean="0"/>
              <a:t>helicopter</a:t>
            </a:r>
            <a:r>
              <a:rPr lang="it-IT" dirty="0" smtClean="0"/>
              <a:t> view</a:t>
            </a:r>
            <a:endParaRPr lang="it-IT" dirty="0"/>
          </a:p>
        </p:txBody>
      </p:sp>
      <p:sp>
        <p:nvSpPr>
          <p:cNvPr id="7" name="TextBox 6"/>
          <p:cNvSpPr txBox="1"/>
          <p:nvPr/>
        </p:nvSpPr>
        <p:spPr>
          <a:xfrm>
            <a:off x="6550908" y="379915"/>
            <a:ext cx="1972307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 smtClean="0">
                <a:latin typeface="+mn-lt"/>
              </a:rPr>
              <a:t>Questa slide è solo </a:t>
            </a:r>
            <a:r>
              <a:rPr lang="en-GB" sz="1050" dirty="0" err="1" smtClean="0">
                <a:latin typeface="+mn-lt"/>
              </a:rPr>
              <a:t>uno</a:t>
            </a:r>
            <a:r>
              <a:rPr lang="en-GB" sz="1050" dirty="0" smtClean="0">
                <a:latin typeface="+mn-lt"/>
              </a:rPr>
              <a:t> </a:t>
            </a:r>
            <a:r>
              <a:rPr lang="en-GB" sz="1050" dirty="0" err="1" smtClean="0">
                <a:latin typeface="+mn-lt"/>
              </a:rPr>
              <a:t>scheletro</a:t>
            </a:r>
            <a:endParaRPr lang="en-GB" sz="105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9101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15</a:t>
            </a:fld>
            <a:endParaRPr lang="en-GB" noProof="1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674" y="1193362"/>
            <a:ext cx="5010653" cy="4515641"/>
          </a:xfr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Machine Learning: model </a:t>
            </a:r>
            <a:r>
              <a:rPr lang="it-IT" dirty="0" err="1" smtClean="0"/>
              <a:t>comparison</a:t>
            </a:r>
            <a:endParaRPr lang="it-IT" dirty="0"/>
          </a:p>
        </p:txBody>
      </p:sp>
      <p:sp>
        <p:nvSpPr>
          <p:cNvPr id="7" name="TextBox 6"/>
          <p:cNvSpPr txBox="1"/>
          <p:nvPr/>
        </p:nvSpPr>
        <p:spPr>
          <a:xfrm>
            <a:off x="6501468" y="3542565"/>
            <a:ext cx="2107781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 smtClean="0">
                <a:latin typeface="+mn-lt"/>
              </a:rPr>
              <a:t>Da </a:t>
            </a:r>
            <a:r>
              <a:rPr lang="en-GB" sz="1050" dirty="0" err="1" smtClean="0">
                <a:latin typeface="+mn-lt"/>
              </a:rPr>
              <a:t>aggiornare</a:t>
            </a:r>
            <a:r>
              <a:rPr lang="en-GB" sz="1050" dirty="0" smtClean="0">
                <a:latin typeface="+mn-lt"/>
              </a:rPr>
              <a:t> con </a:t>
            </a:r>
            <a:r>
              <a:rPr lang="en-GB" sz="1050" dirty="0" err="1" smtClean="0">
                <a:latin typeface="+mn-lt"/>
              </a:rPr>
              <a:t>l'ultima</a:t>
            </a:r>
            <a:r>
              <a:rPr lang="en-GB" sz="1050" dirty="0" smtClean="0">
                <a:latin typeface="+mn-lt"/>
              </a:rPr>
              <a:t> </a:t>
            </a:r>
            <a:r>
              <a:rPr lang="en-GB" sz="1050" dirty="0" err="1" smtClean="0">
                <a:latin typeface="+mn-lt"/>
              </a:rPr>
              <a:t>versione</a:t>
            </a:r>
            <a:endParaRPr lang="en-GB" sz="1050" dirty="0" smtClean="0">
              <a:latin typeface="+mn-lt"/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5234728" y="5776116"/>
            <a:ext cx="3374521" cy="3277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885809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it-IT" dirty="0" smtClean="0"/>
              <a:t>…</a:t>
            </a:r>
            <a:r>
              <a:rPr lang="it-IT" dirty="0" err="1" smtClean="0"/>
              <a:t>but</a:t>
            </a:r>
            <a:r>
              <a:rPr lang="it-IT" dirty="0" smtClean="0"/>
              <a:t> </a:t>
            </a:r>
            <a:r>
              <a:rPr lang="it-IT" dirty="0" err="1" smtClean="0"/>
              <a:t>how</a:t>
            </a:r>
            <a:r>
              <a:rPr lang="it-IT" dirty="0" smtClean="0"/>
              <a:t> do </a:t>
            </a:r>
            <a:r>
              <a:rPr lang="it-IT" dirty="0" err="1" smtClean="0"/>
              <a:t>we</a:t>
            </a:r>
            <a:r>
              <a:rPr lang="it-IT" dirty="0" smtClean="0"/>
              <a:t> </a:t>
            </a:r>
            <a:r>
              <a:rPr lang="it-IT" dirty="0" err="1" smtClean="0"/>
              <a:t>choose</a:t>
            </a:r>
            <a:r>
              <a:rPr lang="it-IT" dirty="0" smtClean="0"/>
              <a:t> the best model?</a:t>
            </a:r>
          </a:p>
        </p:txBody>
      </p:sp>
    </p:spTree>
    <p:extLst>
      <p:ext uri="{BB962C8B-B14F-4D97-AF65-F5344CB8AC3E}">
        <p14:creationId xmlns:p14="http://schemas.microsoft.com/office/powerpoint/2010/main" val="185835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</a:t>
            </a:r>
            <a:r>
              <a:rPr lang="it-IT" dirty="0" smtClean="0">
                <a:hlinkClick r:id="rId2"/>
              </a:rPr>
              <a:t>www.autodeskresearch.com/publications/samestats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16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Visualization: always recommended (when possible)</a:t>
            </a:r>
            <a:endParaRPr lang="en-GB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2019300"/>
            <a:ext cx="7877175" cy="3162300"/>
          </a:xfr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5234728" y="5776116"/>
            <a:ext cx="3374521" cy="3277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885809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it-IT" dirty="0" err="1" smtClean="0"/>
              <a:t>know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data!</a:t>
            </a:r>
          </a:p>
        </p:txBody>
      </p:sp>
    </p:spTree>
    <p:extLst>
      <p:ext uri="{BB962C8B-B14F-4D97-AF65-F5344CB8AC3E}">
        <p14:creationId xmlns:p14="http://schemas.microsoft.com/office/powerpoint/2010/main" val="1181915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17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it-IT" dirty="0" smtClean="0"/>
              <a:t>How do </a:t>
            </a:r>
            <a:r>
              <a:rPr lang="it-IT" dirty="0" err="1" smtClean="0"/>
              <a:t>we</a:t>
            </a:r>
            <a:r>
              <a:rPr lang="it-IT" dirty="0" smtClean="0"/>
              <a:t> </a:t>
            </a:r>
            <a:r>
              <a:rPr lang="it-IT" dirty="0" err="1" smtClean="0"/>
              <a:t>choose</a:t>
            </a:r>
            <a:r>
              <a:rPr lang="it-IT" dirty="0" smtClean="0"/>
              <a:t> the best model?</a:t>
            </a:r>
          </a:p>
          <a:p>
            <a:endParaRPr lang="it-IT" dirty="0" smtClean="0"/>
          </a:p>
          <a:p>
            <a:pPr lvl="1"/>
            <a:r>
              <a:rPr lang="it-IT" dirty="0" smtClean="0"/>
              <a:t>p-values</a:t>
            </a:r>
          </a:p>
          <a:p>
            <a:pPr lvl="1"/>
            <a:r>
              <a:rPr lang="it-IT" dirty="0" err="1" smtClean="0"/>
              <a:t>stepwise</a:t>
            </a:r>
            <a:r>
              <a:rPr lang="it-IT" dirty="0" smtClean="0"/>
              <a:t> </a:t>
            </a:r>
            <a:r>
              <a:rPr lang="it-IT" dirty="0" err="1" smtClean="0"/>
              <a:t>variable</a:t>
            </a:r>
            <a:r>
              <a:rPr lang="it-IT" dirty="0" smtClean="0"/>
              <a:t> selection</a:t>
            </a:r>
          </a:p>
          <a:p>
            <a:pPr lvl="1"/>
            <a:r>
              <a:rPr lang="it-IT" dirty="0" smtClean="0"/>
              <a:t>AIC</a:t>
            </a:r>
          </a:p>
          <a:p>
            <a:pPr lvl="1"/>
            <a:r>
              <a:rPr lang="it-IT" dirty="0" smtClean="0"/>
              <a:t>BIC</a:t>
            </a:r>
          </a:p>
          <a:p>
            <a:pPr lvl="1"/>
            <a:r>
              <a:rPr lang="it-IT" dirty="0" smtClean="0"/>
              <a:t>…</a:t>
            </a:r>
          </a:p>
          <a:p>
            <a:pPr lvl="1"/>
            <a:endParaRPr lang="it-IT" dirty="0" smtClean="0"/>
          </a:p>
          <a:p>
            <a:pPr lvl="1"/>
            <a:endParaRPr lang="it-IT" dirty="0"/>
          </a:p>
          <a:p>
            <a:pPr lvl="1"/>
            <a:r>
              <a:rPr lang="it-IT" dirty="0" err="1" smtClean="0"/>
              <a:t>sure</a:t>
            </a:r>
            <a:r>
              <a:rPr lang="it-IT" dirty="0" smtClean="0"/>
              <a:t>, </a:t>
            </a:r>
            <a:r>
              <a:rPr lang="it-IT" b="1" dirty="0" err="1" smtClean="0"/>
              <a:t>visualization</a:t>
            </a:r>
            <a:r>
              <a:rPr lang="it-IT" dirty="0" smtClean="0"/>
              <a:t> can help, </a:t>
            </a:r>
            <a:r>
              <a:rPr lang="it-IT" dirty="0" err="1" smtClean="0"/>
              <a:t>but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often</a:t>
            </a:r>
            <a:r>
              <a:rPr lang="it-IT" dirty="0" smtClean="0"/>
              <a:t> </a:t>
            </a:r>
            <a:r>
              <a:rPr lang="it-IT" dirty="0" err="1" smtClean="0"/>
              <a:t>difficult</a:t>
            </a:r>
            <a:r>
              <a:rPr lang="it-IT" dirty="0" smtClean="0"/>
              <a:t> and </a:t>
            </a:r>
            <a:r>
              <a:rPr lang="it-IT" dirty="0" err="1" smtClean="0"/>
              <a:t>never</a:t>
            </a:r>
            <a:r>
              <a:rPr lang="it-IT" dirty="0" smtClean="0"/>
              <a:t> </a:t>
            </a:r>
            <a:r>
              <a:rPr lang="it-IT" dirty="0" err="1" smtClean="0"/>
              <a:t>enough</a:t>
            </a:r>
            <a:endParaRPr lang="it-IT" dirty="0" smtClean="0"/>
          </a:p>
          <a:p>
            <a:pPr lvl="1"/>
            <a:endParaRPr lang="it-IT" dirty="0"/>
          </a:p>
          <a:p>
            <a:pPr lvl="1"/>
            <a:endParaRPr lang="it-IT" dirty="0" smtClean="0"/>
          </a:p>
          <a:p>
            <a:pPr lvl="1"/>
            <a:r>
              <a:rPr lang="it-IT" dirty="0" smtClean="0"/>
              <a:t>and </a:t>
            </a:r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about</a:t>
            </a:r>
            <a:r>
              <a:rPr lang="it-IT" dirty="0" smtClean="0"/>
              <a:t> </a:t>
            </a:r>
            <a:r>
              <a:rPr lang="it-IT" b="1" dirty="0" err="1" smtClean="0"/>
              <a:t>overfitting</a:t>
            </a:r>
            <a:r>
              <a:rPr lang="it-IT" dirty="0" smtClean="0"/>
              <a:t>?</a:t>
            </a:r>
          </a:p>
          <a:p>
            <a:pPr lvl="1"/>
            <a:endParaRPr lang="it-IT" dirty="0"/>
          </a:p>
          <a:p>
            <a:pPr lvl="1"/>
            <a:endParaRPr lang="it-IT" dirty="0" smtClean="0"/>
          </a:p>
          <a:p>
            <a:pPr lvl="1"/>
            <a:r>
              <a:rPr lang="it-IT" dirty="0" err="1" smtClean="0"/>
              <a:t>tune</a:t>
            </a:r>
            <a:r>
              <a:rPr lang="it-IT" dirty="0" smtClean="0"/>
              <a:t> in </a:t>
            </a:r>
            <a:r>
              <a:rPr lang="it-IT" dirty="0" err="1" smtClean="0"/>
              <a:t>next</a:t>
            </a:r>
            <a:r>
              <a:rPr lang="it-IT" dirty="0" smtClean="0"/>
              <a:t> time!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Learning: model </a:t>
            </a:r>
            <a:r>
              <a:rPr lang="it-IT" dirty="0" smtClean="0"/>
              <a:t>evaluation and selection</a:t>
            </a:r>
            <a:endParaRPr lang="it-IT" dirty="0"/>
          </a:p>
        </p:txBody>
      </p:sp>
      <p:sp>
        <p:nvSpPr>
          <p:cNvPr id="10" name="Minus 9"/>
          <p:cNvSpPr/>
          <p:nvPr/>
        </p:nvSpPr>
        <p:spPr>
          <a:xfrm rot="2001752">
            <a:off x="248186" y="1728285"/>
            <a:ext cx="3537941" cy="1510018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ight Arrow 11"/>
          <p:cNvSpPr/>
          <p:nvPr/>
        </p:nvSpPr>
        <p:spPr>
          <a:xfrm>
            <a:off x="3909820" y="2234697"/>
            <a:ext cx="1010615" cy="497191"/>
          </a:xfrm>
          <a:prstGeom prst="rightArrow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extBox 12"/>
          <p:cNvSpPr txBox="1"/>
          <p:nvPr/>
        </p:nvSpPr>
        <p:spPr>
          <a:xfrm>
            <a:off x="5566388" y="2314017"/>
            <a:ext cx="1624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</a:pPr>
            <a:r>
              <a:rPr lang="it-IT" sz="1600" b="1" dirty="0">
                <a:latin typeface="+mn-lt"/>
                <a:cs typeface="Arial" panose="020B0604020202020204" pitchFamily="34" charset="0"/>
              </a:rPr>
              <a:t>focus on the task</a:t>
            </a:r>
          </a:p>
        </p:txBody>
      </p:sp>
      <p:sp>
        <p:nvSpPr>
          <p:cNvPr id="14" name="Minus 13"/>
          <p:cNvSpPr/>
          <p:nvPr/>
        </p:nvSpPr>
        <p:spPr>
          <a:xfrm rot="19598248" flipV="1">
            <a:off x="248185" y="1728285"/>
            <a:ext cx="3537941" cy="1510018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073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57928" y="1032164"/>
            <a:ext cx="2062386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 smtClean="0">
                <a:latin typeface="+mn-lt"/>
              </a:rPr>
              <a:t>A.M. Legendre: least squares method</a:t>
            </a:r>
            <a:endParaRPr lang="en-GB" sz="1000" dirty="0">
              <a:latin typeface="+mn-lt"/>
            </a:endParaRPr>
          </a:p>
        </p:txBody>
      </p:sp>
      <p:cxnSp>
        <p:nvCxnSpPr>
          <p:cNvPr id="218" name="Straight Connector 217"/>
          <p:cNvCxnSpPr/>
          <p:nvPr/>
        </p:nvCxnSpPr>
        <p:spPr>
          <a:xfrm>
            <a:off x="6450557" y="4982525"/>
            <a:ext cx="0" cy="90414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>
            <a:off x="6543530" y="5230431"/>
            <a:ext cx="0" cy="656236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6641746" y="1280785"/>
            <a:ext cx="0" cy="460588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6826044" y="1520424"/>
            <a:ext cx="0" cy="4366243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7014820" y="2004707"/>
            <a:ext cx="0" cy="388196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228146" y="4236100"/>
            <a:ext cx="2875699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 smtClean="0">
                <a:latin typeface="+mn-lt"/>
              </a:rPr>
              <a:t>IBM: machine beats chess world champion Kasparov</a:t>
            </a:r>
            <a:endParaRPr lang="en-GB" sz="1000" dirty="0">
              <a:latin typeface="+mn-lt"/>
            </a:endParaRPr>
          </a:p>
        </p:txBody>
      </p:sp>
      <p:cxnSp>
        <p:nvCxnSpPr>
          <p:cNvPr id="210" name="Straight Connector 209"/>
          <p:cNvCxnSpPr/>
          <p:nvPr/>
        </p:nvCxnSpPr>
        <p:spPr>
          <a:xfrm>
            <a:off x="5218372" y="4224386"/>
            <a:ext cx="0" cy="1662281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5034804" y="3731944"/>
            <a:ext cx="0" cy="2154723"/>
          </a:xfrm>
          <a:prstGeom prst="line">
            <a:avLst/>
          </a:prstGeom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3513092" y="2512553"/>
            <a:ext cx="0" cy="3374114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428843" y="1524606"/>
            <a:ext cx="1760512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 smtClean="0">
                <a:latin typeface="+mn-lt"/>
              </a:rPr>
              <a:t>F. Rosenblatt: the perceptron </a:t>
            </a:r>
            <a:endParaRPr lang="en-GB" sz="1000" dirty="0">
              <a:latin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97035" y="1278385"/>
            <a:ext cx="1830056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 smtClean="0">
                <a:latin typeface="+mn-lt"/>
              </a:rPr>
              <a:t>IBM: programs that play checkers</a:t>
            </a:r>
            <a:endParaRPr lang="en-GB" sz="1000" dirty="0">
              <a:latin typeface="+mn-lt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072027" y="4481694"/>
            <a:ext cx="269446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 smtClean="0">
                <a:latin typeface="+mn-lt"/>
              </a:rPr>
              <a:t>Netflix Prize competition launched (won in 2009)</a:t>
            </a:r>
            <a:endParaRPr lang="en-GB" sz="1000" dirty="0">
              <a:latin typeface="+mn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</a:t>
            </a:r>
            <a:r>
              <a:rPr lang="it-IT" dirty="0" smtClean="0">
                <a:hlinkClick r:id="rId2"/>
              </a:rPr>
              <a:t>en.wikipedia.org/wiki/Timeline_of_machine_learning</a:t>
            </a:r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Machine Learning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nothing</a:t>
            </a:r>
            <a:r>
              <a:rPr lang="it-IT" smtClean="0"/>
              <a:t> new, </a:t>
            </a:r>
            <a:r>
              <a:rPr lang="it-IT" dirty="0" err="1" smtClean="0"/>
              <a:t>why</a:t>
            </a:r>
            <a:r>
              <a:rPr lang="it-IT" dirty="0" smtClean="0"/>
              <a:t> the </a:t>
            </a:r>
            <a:r>
              <a:rPr lang="it-IT" dirty="0" err="1" smtClean="0"/>
              <a:t>hype</a:t>
            </a:r>
            <a:r>
              <a:rPr lang="it-IT" dirty="0" smtClean="0"/>
              <a:t>?</a:t>
            </a:r>
            <a:endParaRPr lang="it-IT" dirty="0"/>
          </a:p>
        </p:txBody>
      </p:sp>
      <p:sp>
        <p:nvSpPr>
          <p:cNvPr id="8" name="Chevron 7"/>
          <p:cNvSpPr/>
          <p:nvPr/>
        </p:nvSpPr>
        <p:spPr>
          <a:xfrm>
            <a:off x="270001" y="5893051"/>
            <a:ext cx="449999" cy="130029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720000" y="5893051"/>
            <a:ext cx="8233199" cy="130029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376082" y="1770827"/>
            <a:ext cx="160976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 smtClean="0">
                <a:latin typeface="+mn-lt"/>
              </a:rPr>
              <a:t>T. Cover, P. Hart: k-NN</a:t>
            </a:r>
            <a:endParaRPr lang="en-GB" sz="1000" dirty="0">
              <a:latin typeface="+mn-l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660679" y="2017048"/>
            <a:ext cx="225790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 smtClean="0">
                <a:latin typeface="+mn-lt"/>
              </a:rPr>
              <a:t>S. </a:t>
            </a:r>
            <a:r>
              <a:rPr lang="en-GB" sz="1000" dirty="0" err="1" smtClean="0">
                <a:latin typeface="+mn-lt"/>
              </a:rPr>
              <a:t>Linnainmaa</a:t>
            </a:r>
            <a:r>
              <a:rPr lang="en-GB" sz="1000" dirty="0" smtClean="0">
                <a:latin typeface="+mn-lt"/>
              </a:rPr>
              <a:t>: automatic differentiation</a:t>
            </a:r>
            <a:endParaRPr lang="en-GB" sz="1000" dirty="0">
              <a:latin typeface="+mn-lt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517314" y="2266332"/>
            <a:ext cx="3918380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 smtClean="0">
                <a:latin typeface="+mn-lt"/>
              </a:rPr>
              <a:t>Stanford University: a cart that can navigate and avoid obstacles in a room</a:t>
            </a:r>
            <a:endParaRPr lang="en-GB" sz="1000" dirty="0">
              <a:latin typeface="+mn-lt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609030" y="2512553"/>
            <a:ext cx="2003205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 smtClean="0">
                <a:latin typeface="+mn-lt"/>
              </a:rPr>
              <a:t>K. Fukushima - the </a:t>
            </a:r>
            <a:r>
              <a:rPr lang="en-GB" sz="1000" dirty="0" err="1" smtClean="0">
                <a:latin typeface="+mn-lt"/>
              </a:rPr>
              <a:t>neocognitron</a:t>
            </a:r>
            <a:endParaRPr lang="en-GB" sz="1000" dirty="0">
              <a:latin typeface="+mn-lt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173802" y="2758774"/>
            <a:ext cx="3031331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 smtClean="0">
                <a:latin typeface="+mn-lt"/>
              </a:rPr>
              <a:t>D. </a:t>
            </a:r>
            <a:r>
              <a:rPr lang="en-GB" sz="1000" dirty="0" err="1" smtClean="0">
                <a:latin typeface="+mn-lt"/>
              </a:rPr>
              <a:t>Rumelhart</a:t>
            </a:r>
            <a:r>
              <a:rPr lang="en-GB" sz="1000" dirty="0" smtClean="0">
                <a:latin typeface="+mn-lt"/>
              </a:rPr>
              <a:t>, G. Hinton, R.J. Williams: backpropagation</a:t>
            </a:r>
            <a:endParaRPr lang="en-GB" sz="1000" dirty="0">
              <a:latin typeface="+mn-lt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464437" y="3004995"/>
            <a:ext cx="332489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 smtClean="0">
                <a:latin typeface="+mn-lt"/>
              </a:rPr>
              <a:t>C. Watkins - Q-learning for reinforcement learning</a:t>
            </a:r>
            <a:endParaRPr lang="en-GB" sz="1000" dirty="0">
              <a:latin typeface="+mn-lt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735699" y="3251216"/>
            <a:ext cx="3053636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 smtClean="0">
                <a:latin typeface="+mn-lt"/>
              </a:rPr>
              <a:t>G. </a:t>
            </a:r>
            <a:r>
              <a:rPr lang="en-GB" sz="1000" dirty="0" err="1" smtClean="0">
                <a:latin typeface="+mn-lt"/>
              </a:rPr>
              <a:t>Tesauro</a:t>
            </a:r>
            <a:r>
              <a:rPr lang="en-GB" sz="1000" dirty="0" smtClean="0">
                <a:latin typeface="+mn-lt"/>
              </a:rPr>
              <a:t>: machine playing backgammon</a:t>
            </a:r>
            <a:endParaRPr lang="en-GB" sz="1000" dirty="0">
              <a:latin typeface="+mn-lt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033309" y="3497437"/>
            <a:ext cx="1812547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 smtClean="0">
                <a:latin typeface="+mn-lt"/>
              </a:rPr>
              <a:t>T.K. </a:t>
            </a:r>
            <a:r>
              <a:rPr lang="en-GB" sz="1000" dirty="0" err="1" smtClean="0">
                <a:latin typeface="+mn-lt"/>
              </a:rPr>
              <a:t>Ho</a:t>
            </a:r>
            <a:r>
              <a:rPr lang="en-GB" sz="1000" dirty="0" smtClean="0">
                <a:latin typeface="+mn-lt"/>
              </a:rPr>
              <a:t>: random decision forests</a:t>
            </a:r>
            <a:endParaRPr lang="en-GB" sz="1000" dirty="0">
              <a:latin typeface="+mn-lt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050244" y="3743658"/>
            <a:ext cx="1442991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 smtClean="0">
                <a:latin typeface="+mn-lt"/>
              </a:rPr>
              <a:t>C. Cortes, V. </a:t>
            </a:r>
            <a:r>
              <a:rPr lang="en-GB" sz="1000" dirty="0" err="1" smtClean="0">
                <a:latin typeface="+mn-lt"/>
              </a:rPr>
              <a:t>Vapnik</a:t>
            </a:r>
            <a:r>
              <a:rPr lang="en-GB" sz="1000" dirty="0" smtClean="0">
                <a:latin typeface="+mn-lt"/>
              </a:rPr>
              <a:t>: SVM</a:t>
            </a:r>
            <a:endParaRPr lang="en-GB" sz="1000" dirty="0">
              <a:latin typeface="+mn-lt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5219680" y="3989879"/>
            <a:ext cx="286730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 smtClean="0">
                <a:latin typeface="+mn-lt"/>
              </a:rPr>
              <a:t>S. </a:t>
            </a:r>
            <a:r>
              <a:rPr lang="en-GB" sz="1000" dirty="0" err="1" smtClean="0">
                <a:latin typeface="+mn-lt"/>
              </a:rPr>
              <a:t>Hochreiter</a:t>
            </a:r>
            <a:r>
              <a:rPr lang="en-GB" sz="1000" dirty="0" smtClean="0">
                <a:latin typeface="+mn-lt"/>
              </a:rPr>
              <a:t>, J. </a:t>
            </a:r>
            <a:r>
              <a:rPr lang="en-GB" sz="1000" dirty="0" err="1" smtClean="0">
                <a:latin typeface="+mn-lt"/>
              </a:rPr>
              <a:t>Schmidhuber</a:t>
            </a:r>
            <a:r>
              <a:rPr lang="en-GB" sz="1000" dirty="0" smtClean="0">
                <a:latin typeface="+mn-lt"/>
              </a:rPr>
              <a:t>: LSTM for recurrent NNs</a:t>
            </a:r>
            <a:endParaRPr lang="en-GB" sz="1000" dirty="0">
              <a:latin typeface="+mn-lt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460387" y="1280785"/>
            <a:ext cx="2016000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 rot="16200000">
            <a:off x="6202003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 smtClean="0">
                <a:latin typeface="+mn-lt"/>
              </a:rPr>
              <a:t>2010</a:t>
            </a:r>
          </a:p>
        </p:txBody>
      </p:sp>
      <p:sp>
        <p:nvSpPr>
          <p:cNvPr id="102" name="Rectangle 101"/>
          <p:cNvSpPr/>
          <p:nvPr/>
        </p:nvSpPr>
        <p:spPr>
          <a:xfrm rot="16200000">
            <a:off x="6293961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 smtClean="0">
                <a:latin typeface="+mn-lt"/>
              </a:rPr>
              <a:t>2011</a:t>
            </a:r>
          </a:p>
        </p:txBody>
      </p:sp>
      <p:sp>
        <p:nvSpPr>
          <p:cNvPr id="112" name="Rectangle 111"/>
          <p:cNvSpPr/>
          <p:nvPr/>
        </p:nvSpPr>
        <p:spPr>
          <a:xfrm rot="16200000">
            <a:off x="6397163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 smtClean="0">
                <a:latin typeface="+mn-lt"/>
              </a:rPr>
              <a:t>2012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6634628" y="1034181"/>
            <a:ext cx="2483971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 smtClean="0">
                <a:latin typeface="+mn-lt"/>
              </a:rPr>
              <a:t>Google Brain: NN to recognize cats in videos</a:t>
            </a:r>
            <a:endParaRPr lang="en-GB" sz="1000" dirty="0">
              <a:latin typeface="+mn-lt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6828327" y="1280066"/>
            <a:ext cx="2134701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 smtClean="0">
                <a:latin typeface="+mn-lt"/>
              </a:rPr>
              <a:t>Facebook: </a:t>
            </a:r>
            <a:r>
              <a:rPr lang="en-GB" sz="1000" dirty="0" err="1" smtClean="0">
                <a:latin typeface="+mn-lt"/>
              </a:rPr>
              <a:t>DeepFace</a:t>
            </a:r>
            <a:r>
              <a:rPr lang="en-GB" sz="1000" dirty="0" smtClean="0">
                <a:latin typeface="+mn-lt"/>
              </a:rPr>
              <a:t> to recognize faces</a:t>
            </a:r>
            <a:endParaRPr lang="en-GB" sz="1000" dirty="0">
              <a:latin typeface="+mn-lt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6835251" y="1522498"/>
            <a:ext cx="2033032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 smtClean="0">
                <a:latin typeface="+mn-lt"/>
              </a:rPr>
              <a:t>Google: Sibyl to predict user </a:t>
            </a:r>
            <a:r>
              <a:rPr lang="en-GB" sz="1000" dirty="0" err="1" smtClean="0">
                <a:latin typeface="+mn-lt"/>
              </a:rPr>
              <a:t>behavior</a:t>
            </a:r>
            <a:endParaRPr lang="en-GB" sz="1000" dirty="0">
              <a:latin typeface="+mn-lt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7021490" y="1773254"/>
            <a:ext cx="2105342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 smtClean="0">
                <a:latin typeface="+mn-lt"/>
              </a:rPr>
              <a:t>Google: </a:t>
            </a:r>
            <a:r>
              <a:rPr lang="en-GB" sz="1000" dirty="0" err="1" smtClean="0">
                <a:latin typeface="+mn-lt"/>
              </a:rPr>
              <a:t>AlphaGo</a:t>
            </a:r>
            <a:r>
              <a:rPr lang="en-GB" sz="1000" dirty="0" smtClean="0">
                <a:latin typeface="+mn-lt"/>
              </a:rPr>
              <a:t> beats humans at Go</a:t>
            </a:r>
            <a:endParaRPr lang="en-GB" sz="1000" dirty="0">
              <a:latin typeface="+mn-lt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463009" y="1278385"/>
            <a:ext cx="0" cy="4608282"/>
          </a:xfrm>
          <a:prstGeom prst="line">
            <a:avLst/>
          </a:prstGeom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954586" y="1526287"/>
            <a:ext cx="0" cy="436038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944743" y="1520424"/>
            <a:ext cx="190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1425540" y="1773254"/>
            <a:ext cx="0" cy="4113413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1415696" y="1766485"/>
            <a:ext cx="1620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2369205" y="2008995"/>
            <a:ext cx="1260000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2374286" y="2004707"/>
            <a:ext cx="0" cy="3881960"/>
          </a:xfrm>
          <a:prstGeom prst="line">
            <a:avLst/>
          </a:prstGeom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2658810" y="2266332"/>
            <a:ext cx="0" cy="3620335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2649760" y="2263269"/>
            <a:ext cx="2160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3506424" y="2512553"/>
            <a:ext cx="388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3609029" y="2758774"/>
            <a:ext cx="0" cy="3127893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3601909" y="2759570"/>
            <a:ext cx="1840164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4176487" y="3004995"/>
            <a:ext cx="0" cy="2881672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4173444" y="3004995"/>
            <a:ext cx="289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4454141" y="3251216"/>
            <a:ext cx="2679676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4464436" y="3251216"/>
            <a:ext cx="0" cy="2635451"/>
          </a:xfrm>
          <a:prstGeom prst="line">
            <a:avLst/>
          </a:prstGeom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4736021" y="3497437"/>
            <a:ext cx="2322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4737398" y="3485723"/>
            <a:ext cx="0" cy="240404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5032975" y="3743658"/>
            <a:ext cx="1836000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>
            <a:off x="5032976" y="3989879"/>
            <a:ext cx="1450800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>
            <a:off x="5212287" y="4236100"/>
            <a:ext cx="280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>
            <a:off x="5211228" y="4482321"/>
            <a:ext cx="280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>
            <a:off x="5217391" y="4481694"/>
            <a:ext cx="0" cy="1404973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>
            <a:off x="6065863" y="4727915"/>
            <a:ext cx="262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>
            <a:off x="6072027" y="4727915"/>
            <a:ext cx="0" cy="115875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6631903" y="1280066"/>
            <a:ext cx="2345275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6816201" y="1522083"/>
            <a:ext cx="2146827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6816201" y="1773254"/>
            <a:ext cx="2043615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7013444" y="2014916"/>
            <a:ext cx="2016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Rectangle 237"/>
          <p:cNvSpPr/>
          <p:nvPr/>
        </p:nvSpPr>
        <p:spPr>
          <a:xfrm rot="16200000">
            <a:off x="6586061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 smtClean="0">
                <a:latin typeface="+mn-lt"/>
              </a:rPr>
              <a:t>2014</a:t>
            </a:r>
          </a:p>
        </p:txBody>
      </p:sp>
      <p:sp>
        <p:nvSpPr>
          <p:cNvPr id="239" name="Rectangle 238"/>
          <p:cNvSpPr/>
          <p:nvPr/>
        </p:nvSpPr>
        <p:spPr>
          <a:xfrm rot="16200000">
            <a:off x="214445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 smtClean="0">
                <a:latin typeface="+mn-lt"/>
              </a:rPr>
              <a:t>1805</a:t>
            </a:r>
          </a:p>
        </p:txBody>
      </p:sp>
      <p:sp>
        <p:nvSpPr>
          <p:cNvPr id="240" name="Rectangle 239"/>
          <p:cNvSpPr/>
          <p:nvPr/>
        </p:nvSpPr>
        <p:spPr>
          <a:xfrm rot="16200000">
            <a:off x="709033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 smtClean="0">
                <a:latin typeface="+mn-lt"/>
              </a:rPr>
              <a:t>1952</a:t>
            </a:r>
          </a:p>
        </p:txBody>
      </p:sp>
      <p:sp>
        <p:nvSpPr>
          <p:cNvPr id="241" name="Rectangle 240"/>
          <p:cNvSpPr/>
          <p:nvPr/>
        </p:nvSpPr>
        <p:spPr>
          <a:xfrm rot="16200000">
            <a:off x="1178541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 smtClean="0">
                <a:latin typeface="+mn-lt"/>
              </a:rPr>
              <a:t>1957</a:t>
            </a:r>
          </a:p>
        </p:txBody>
      </p:sp>
      <p:sp>
        <p:nvSpPr>
          <p:cNvPr id="242" name="Rectangle 241"/>
          <p:cNvSpPr/>
          <p:nvPr/>
        </p:nvSpPr>
        <p:spPr>
          <a:xfrm rot="16200000">
            <a:off x="2127877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 smtClean="0">
                <a:latin typeface="+mn-lt"/>
              </a:rPr>
              <a:t>1967</a:t>
            </a:r>
          </a:p>
        </p:txBody>
      </p:sp>
      <p:sp>
        <p:nvSpPr>
          <p:cNvPr id="243" name="Rectangle 242"/>
          <p:cNvSpPr/>
          <p:nvPr/>
        </p:nvSpPr>
        <p:spPr>
          <a:xfrm rot="16200000">
            <a:off x="2411276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 smtClean="0">
                <a:latin typeface="+mn-lt"/>
              </a:rPr>
              <a:t>1970</a:t>
            </a:r>
          </a:p>
        </p:txBody>
      </p:sp>
      <p:sp>
        <p:nvSpPr>
          <p:cNvPr id="244" name="Rectangle 243"/>
          <p:cNvSpPr/>
          <p:nvPr/>
        </p:nvSpPr>
        <p:spPr>
          <a:xfrm rot="16200000">
            <a:off x="3266780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 smtClean="0">
                <a:latin typeface="+mn-lt"/>
              </a:rPr>
              <a:t>1979</a:t>
            </a:r>
            <a:endParaRPr lang="en-GB" sz="800" dirty="0">
              <a:latin typeface="+mn-lt"/>
            </a:endParaRPr>
          </a:p>
        </p:txBody>
      </p:sp>
      <p:sp>
        <p:nvSpPr>
          <p:cNvPr id="245" name="Rectangle 244"/>
          <p:cNvSpPr/>
          <p:nvPr/>
        </p:nvSpPr>
        <p:spPr>
          <a:xfrm rot="16200000">
            <a:off x="3365428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 smtClean="0">
                <a:latin typeface="+mn-lt"/>
              </a:rPr>
              <a:t>1980</a:t>
            </a:r>
            <a:endParaRPr lang="en-GB" sz="800" dirty="0">
              <a:latin typeface="+mn-lt"/>
            </a:endParaRPr>
          </a:p>
        </p:txBody>
      </p:sp>
      <p:sp>
        <p:nvSpPr>
          <p:cNvPr id="246" name="Rectangle 245"/>
          <p:cNvSpPr/>
          <p:nvPr/>
        </p:nvSpPr>
        <p:spPr>
          <a:xfrm rot="16200000">
            <a:off x="3929128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 smtClean="0">
                <a:latin typeface="+mn-lt"/>
              </a:rPr>
              <a:t>1986</a:t>
            </a:r>
            <a:endParaRPr lang="en-GB" sz="800" dirty="0">
              <a:latin typeface="+mn-lt"/>
            </a:endParaRPr>
          </a:p>
        </p:txBody>
      </p:sp>
      <p:sp>
        <p:nvSpPr>
          <p:cNvPr id="247" name="Rectangle 246"/>
          <p:cNvSpPr/>
          <p:nvPr/>
        </p:nvSpPr>
        <p:spPr>
          <a:xfrm rot="16200000">
            <a:off x="4214679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 smtClean="0">
                <a:latin typeface="+mn-lt"/>
              </a:rPr>
              <a:t>1989</a:t>
            </a:r>
            <a:endParaRPr lang="en-GB" sz="800" dirty="0">
              <a:latin typeface="+mn-lt"/>
            </a:endParaRPr>
          </a:p>
        </p:txBody>
      </p:sp>
      <p:sp>
        <p:nvSpPr>
          <p:cNvPr id="248" name="Rectangle 247"/>
          <p:cNvSpPr/>
          <p:nvPr/>
        </p:nvSpPr>
        <p:spPr>
          <a:xfrm rot="16200000">
            <a:off x="4786718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 smtClean="0">
                <a:latin typeface="+mn-lt"/>
              </a:rPr>
              <a:t>1995</a:t>
            </a:r>
            <a:endParaRPr lang="en-GB" sz="800" dirty="0">
              <a:latin typeface="+mn-lt"/>
            </a:endParaRPr>
          </a:p>
        </p:txBody>
      </p:sp>
      <p:sp>
        <p:nvSpPr>
          <p:cNvPr id="250" name="Rectangle 249"/>
          <p:cNvSpPr/>
          <p:nvPr/>
        </p:nvSpPr>
        <p:spPr>
          <a:xfrm rot="16200000">
            <a:off x="4970016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 smtClean="0">
                <a:latin typeface="+mn-lt"/>
              </a:rPr>
              <a:t>1997</a:t>
            </a:r>
            <a:endParaRPr lang="en-GB" sz="800" dirty="0">
              <a:latin typeface="+mn-lt"/>
            </a:endParaRPr>
          </a:p>
        </p:txBody>
      </p:sp>
      <p:sp>
        <p:nvSpPr>
          <p:cNvPr id="251" name="Rectangle 250"/>
          <p:cNvSpPr/>
          <p:nvPr/>
        </p:nvSpPr>
        <p:spPr>
          <a:xfrm rot="16200000">
            <a:off x="5824137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 smtClean="0">
                <a:latin typeface="+mn-lt"/>
              </a:rPr>
              <a:t>2006</a:t>
            </a:r>
            <a:endParaRPr lang="en-GB" sz="800" dirty="0">
              <a:latin typeface="+mn-lt"/>
            </a:endParaRPr>
          </a:p>
        </p:txBody>
      </p:sp>
      <p:sp>
        <p:nvSpPr>
          <p:cNvPr id="252" name="Rectangle 251"/>
          <p:cNvSpPr/>
          <p:nvPr/>
        </p:nvSpPr>
        <p:spPr>
          <a:xfrm rot="16200000">
            <a:off x="6768909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 smtClean="0">
                <a:latin typeface="+mn-lt"/>
              </a:rPr>
              <a:t>2016</a:t>
            </a:r>
            <a:endParaRPr lang="en-GB" sz="800" dirty="0">
              <a:latin typeface="+mn-lt"/>
            </a:endParaRPr>
          </a:p>
        </p:txBody>
      </p:sp>
      <p:sp>
        <p:nvSpPr>
          <p:cNvPr id="253" name="Rectangle 252"/>
          <p:cNvSpPr/>
          <p:nvPr/>
        </p:nvSpPr>
        <p:spPr>
          <a:xfrm rot="16200000">
            <a:off x="4495187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 smtClean="0">
                <a:latin typeface="+mn-lt"/>
              </a:rPr>
              <a:t>1992</a:t>
            </a:r>
            <a:endParaRPr lang="en-GB" sz="800" dirty="0">
              <a:latin typeface="+mn-lt"/>
            </a:endParaRPr>
          </a:p>
        </p:txBody>
      </p:sp>
      <p:sp>
        <p:nvSpPr>
          <p:cNvPr id="255" name="TextBox 254"/>
          <p:cNvSpPr txBox="1"/>
          <p:nvPr/>
        </p:nvSpPr>
        <p:spPr>
          <a:xfrm>
            <a:off x="6456796" y="4736304"/>
            <a:ext cx="1830056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000">
                <a:latin typeface="+mn-lt"/>
              </a:defRPr>
            </a:lvl1pPr>
          </a:lstStyle>
          <a:p>
            <a:r>
              <a:rPr lang="en-GB" dirty="0"/>
              <a:t>IBM: programs that play checkers</a:t>
            </a:r>
          </a:p>
        </p:txBody>
      </p:sp>
      <p:cxnSp>
        <p:nvCxnSpPr>
          <p:cNvPr id="256" name="Straight Connector 255"/>
          <p:cNvCxnSpPr/>
          <p:nvPr/>
        </p:nvCxnSpPr>
        <p:spPr>
          <a:xfrm>
            <a:off x="6440714" y="4980955"/>
            <a:ext cx="1836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/>
          <p:cNvSpPr txBox="1"/>
          <p:nvPr/>
        </p:nvSpPr>
        <p:spPr>
          <a:xfrm>
            <a:off x="6546256" y="4987589"/>
            <a:ext cx="1830056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 err="1" smtClean="0">
                <a:latin typeface="+mn-lt"/>
              </a:rPr>
              <a:t>Kaggle</a:t>
            </a:r>
            <a:r>
              <a:rPr lang="en-GB" sz="1000" dirty="0" smtClean="0">
                <a:latin typeface="+mn-lt"/>
              </a:rPr>
              <a:t> is born</a:t>
            </a:r>
            <a:endParaRPr lang="en-GB" sz="1000" dirty="0">
              <a:latin typeface="+mn-lt"/>
            </a:endParaRPr>
          </a:p>
        </p:txBody>
      </p:sp>
      <p:cxnSp>
        <p:nvCxnSpPr>
          <p:cNvPr id="258" name="Straight Connector 257"/>
          <p:cNvCxnSpPr/>
          <p:nvPr/>
        </p:nvCxnSpPr>
        <p:spPr>
          <a:xfrm>
            <a:off x="6533687" y="5230431"/>
            <a:ext cx="900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7110037" y="5237505"/>
            <a:ext cx="191940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pt-BR" sz="1000" dirty="0" smtClean="0">
                <a:latin typeface="+mn-lt"/>
              </a:rPr>
              <a:t>G. Hinton: capsule networks</a:t>
            </a:r>
            <a:endParaRPr lang="en-GB" sz="1000" dirty="0">
              <a:latin typeface="+mn-lt"/>
            </a:endParaRPr>
          </a:p>
        </p:txBody>
      </p:sp>
      <p:cxnSp>
        <p:nvCxnSpPr>
          <p:cNvPr id="88" name="Straight Connector 87"/>
          <p:cNvCxnSpPr/>
          <p:nvPr/>
        </p:nvCxnSpPr>
        <p:spPr>
          <a:xfrm>
            <a:off x="7110036" y="5484522"/>
            <a:ext cx="0" cy="402145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7102916" y="5484522"/>
            <a:ext cx="1516151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 rot="16200000">
            <a:off x="6866435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 smtClean="0">
                <a:latin typeface="+mn-lt"/>
              </a:rPr>
              <a:t>2017</a:t>
            </a:r>
            <a:endParaRPr lang="en-GB" sz="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7285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000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000"/>
                            </p:stCondLst>
                            <p:childTnLst>
                              <p:par>
                                <p:cTn id="10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500"/>
                            </p:stCondLst>
                            <p:childTnLst>
                              <p:par>
                                <p:cTn id="1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0"/>
                            </p:stCondLst>
                            <p:childTnLst>
                              <p:par>
                                <p:cTn id="1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0"/>
                            </p:stCondLst>
                            <p:childTnLst>
                              <p:par>
                                <p:cTn id="1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500"/>
                            </p:stCondLst>
                            <p:childTnLst>
                              <p:par>
                                <p:cTn id="1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000"/>
                            </p:stCondLst>
                            <p:childTnLst>
                              <p:par>
                                <p:cTn id="1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000"/>
                            </p:stCondLst>
                            <p:childTnLst>
                              <p:par>
                                <p:cTn id="1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500"/>
                            </p:stCondLst>
                            <p:childTnLst>
                              <p:par>
                                <p:cTn id="1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00"/>
                            </p:stCondLst>
                            <p:childTnLst>
                              <p:par>
                                <p:cTn id="1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2000"/>
                            </p:stCondLst>
                            <p:childTnLst>
                              <p:par>
                                <p:cTn id="1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2500"/>
                            </p:stCondLst>
                            <p:childTnLst>
                              <p:par>
                                <p:cTn id="1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3000"/>
                            </p:stCondLst>
                            <p:childTnLst>
                              <p:par>
                                <p:cTn id="18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3500"/>
                            </p:stCondLst>
                            <p:childTnLst>
                              <p:par>
                                <p:cTn id="1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4000"/>
                            </p:stCondLst>
                            <p:childTnLst>
                              <p:par>
                                <p:cTn id="1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4000"/>
                            </p:stCondLst>
                            <p:childTnLst>
                              <p:par>
                                <p:cTn id="1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5000"/>
                            </p:stCondLst>
                            <p:childTnLst>
                              <p:par>
                                <p:cTn id="2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00"/>
                            </p:stCondLst>
                            <p:childTnLst>
                              <p:par>
                                <p:cTn id="20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5500"/>
                            </p:stCondLst>
                            <p:childTnLst>
                              <p:par>
                                <p:cTn id="2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6000"/>
                            </p:stCondLst>
                            <p:childTnLst>
                              <p:par>
                                <p:cTn id="2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7000"/>
                            </p:stCondLst>
                            <p:childTnLst>
                              <p:par>
                                <p:cTn id="2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7000"/>
                            </p:stCondLst>
                            <p:childTnLst>
                              <p:par>
                                <p:cTn id="2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7500"/>
                            </p:stCondLst>
                            <p:childTnLst>
                              <p:par>
                                <p:cTn id="2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8000"/>
                            </p:stCondLst>
                            <p:childTnLst>
                              <p:par>
                                <p:cTn id="2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8000"/>
                            </p:stCondLst>
                            <p:childTnLst>
                              <p:par>
                                <p:cTn id="2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8500"/>
                            </p:stCondLst>
                            <p:childTnLst>
                              <p:par>
                                <p:cTn id="2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9000"/>
                            </p:stCondLst>
                            <p:childTnLst>
                              <p:par>
                                <p:cTn id="2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9500"/>
                            </p:stCondLst>
                            <p:childTnLst>
                              <p:par>
                                <p:cTn id="2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9500"/>
                            </p:stCondLst>
                            <p:childTnLst>
                              <p:par>
                                <p:cTn id="2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8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10000"/>
                            </p:stCondLst>
                            <p:childTnLst>
                              <p:par>
                                <p:cTn id="2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4" grpId="0" animBg="1"/>
      <p:bldP spid="37" grpId="0" animBg="1"/>
      <p:bldP spid="26" grpId="0" animBg="1"/>
      <p:bldP spid="71" grpId="0" animBg="1"/>
      <p:bldP spid="43" grpId="0" animBg="1"/>
      <p:bldP spid="53" grpId="0" animBg="1"/>
      <p:bldP spid="67" grpId="0" animBg="1"/>
      <p:bldP spid="77" grpId="0" animBg="1"/>
      <p:bldP spid="83" grpId="0" animBg="1"/>
      <p:bldP spid="89" grpId="0" animBg="1"/>
      <p:bldP spid="99" grpId="0" animBg="1"/>
      <p:bldP spid="105" grpId="0" animBg="1"/>
      <p:bldP spid="109" grpId="0" animBg="1"/>
      <p:bldP spid="115" grpId="0" animBg="1"/>
      <p:bldP spid="94" grpId="0"/>
      <p:bldP spid="102" grpId="0"/>
      <p:bldP spid="112" grpId="0"/>
      <p:bldP spid="118" grpId="0"/>
      <p:bldP spid="123" grpId="0" animBg="1"/>
      <p:bldP spid="125" grpId="0" animBg="1"/>
      <p:bldP spid="131" grpId="0" animBg="1"/>
      <p:bldP spid="238" grpId="0"/>
      <p:bldP spid="239" grpId="0"/>
      <p:bldP spid="240" grpId="0"/>
      <p:bldP spid="241" grpId="0"/>
      <p:bldP spid="242" grpId="0"/>
      <p:bldP spid="243" grpId="0"/>
      <p:bldP spid="244" grpId="0"/>
      <p:bldP spid="245" grpId="0"/>
      <p:bldP spid="246" grpId="0"/>
      <p:bldP spid="247" grpId="0"/>
      <p:bldP spid="248" grpId="0"/>
      <p:bldP spid="250" grpId="0"/>
      <p:bldP spid="251" grpId="0"/>
      <p:bldP spid="252" grpId="0"/>
      <p:bldP spid="253" grpId="0"/>
      <p:bldP spid="255" grpId="0" animBg="1"/>
      <p:bldP spid="257" grpId="0" animBg="1"/>
      <p:bldP spid="87" grpId="0" animBg="1"/>
      <p:bldP spid="9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2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do we need Machine Learning?</a:t>
            </a:r>
            <a:endParaRPr lang="en-GB" dirty="0"/>
          </a:p>
        </p:txBody>
      </p:sp>
      <p:sp>
        <p:nvSpPr>
          <p:cNvPr id="8" name="AutoShape 2" descr="data:image/png;base64,iVBORw0KGgoAAAANSUhEUgAAATkAAAChCAMAAACLfThZAAABCFBMVEX///8BoNiTnKi0ucDF2t/3+PlDVmwAn9jq7O5IWW9SYnbn6evx8/Tc3+JXZ3nA3v/N0daZoqzGytCrsrq/xMoAmtZ5hZLY3OA2TGWCjJlxfo5jcYKNlqJUY3emqbBebX4WeKNUXW50h5URi7vy+P/V6f91fYqf0+w/st8kptpseIh6wuV+iZbk8fkvR2CHm6fp8/7E5vS33fFpuuHX6v4jQVu73P/U6f7Q6vYiWHgiY4bh7/4AldQab5fI4v4kXH0Al8xUhJ1Qn8Qbd6I8cpFvq8oAK011wuUWg7OlxNS63OuAlbCv0e6dscYXNlQuU28AidB/o7iNyvJjuui90tiGz+siSmg4V296andKAAAePUlEQVR4nO1diV/bSJaWpS5ZN7rQbQsaQ4LauOkEyEEg7PbOhp2daXa3h87//59sHTqqpJIs2+SYab4f2Njo/PRevaNeVQnCJgC2s0xiL9xopx2xqP9YDG32XQM4q8Jzbd/RVOlbX8s/FcJVZpR/mmluDG77DAr2pQ1fgUI+zeVn6kZCvzTh6zxSNdFHnz3tG1/QPw1y1LTZqiG4Uu6gLwLnG1/RPwlcC70mUNyUzIgA/NtYPevrGBQueo0UwY2KpYqYE+JnAzsGK0yWHFqqKaiXWNrs4tte0vcJQ9cZXTSxsgpJksDXIsYflKi1iwK+zsV9v1CcmQyhOUr9lZ2Qt988+Fo6JMaq2SWMVVmV5VT6M5MHxJUTQgKA6URZ9WWlmT5U1nlA/m6Y01NN0tE39jL68zZ+hhrXcgMytRQ7vfTeTEvWolgn31Xa6q4ausxZ/FUu8/uDgYVG8ZzMQfxIUdncoXfgyXkSK8tAtdBGfil77sqkjxAEX/WCvxvkc/hir8Qi9lYo2pqn5Psl5ErMbcWMQllXfBk6dgWOJQSlJE60EpJDyb1vcN3fHH4uoAbMFLRMCGX0TU40EX0QLUub5VY+0ywodKZMdkkwUWCWmX6EuIa7K7xD/4tDQ2IjxUK8DCxbRfoalgR1gi2LiFzZ2vkF2RFB/BPGZUSOHC+APLiRhkXIIjoIZNZqVs2ZQ2jykJa75DtF/mIXCFx/DDZIvV6A86e4MAm7IXMRh1dqjpkTy2ZLj+bUHSRVAEE2EgK0FQluocP3xdTViOIRyLP1RyI4Pj8HF+B69wsTsVy5y9RG2csUPzqpcjNAqtnEYTGkVa2QMnFREpy8k0Hz4YvAkIW3Z8JbcPZ2aCt/LHO3+HVxjXL2u/nwGW67QORBtXNEC5PiNl6Ga8mB42TFKmj8kFK+/Bl88cpNl+5OVzEAIxJOT9/+z6vXH4a2kkYxB5o+jr3Fxfmbnbo5iMwJYjzzddmOupdhuN5cYiSqlDkh9QQ7Kv/+sjL3VvhlcfbL0FZjZO58cbu4reQMv1/sQp1XnrJQV6skI+2aOOyekXZOz2Q1kuWE2Ntd2rnF4njR3+4Y8ph2LhXXnuac05N2frz9ZZtEzOxCC5bWJZEczRzaA5oTeD+J6uFYwy1UqKj6DrYVHAsAQPJ6/m3IY0xrtl7mLnhf7tIvifw5kFi4nXKtBNIRqq1rbxGJ/Lk4CXUTQ/cud/LnLoi4LRbgesHzFoxRD2V9O3fL/fZ8BwfFh36FqMLHJknwRYPylPutLZLWLsFcmOdWhTwVlGjLNDtoVOj6GnoLi65gGFHnKw4a5q4BdDs4yt8jXLu4J6kj2FkNW/DS1gZuO6BXVi2/c9u49XZxfc5ydd65QQ5zoOtONMzdLi4uGkNQY6Al3RqGzNy31JEfd9nexW7lSjobULhaHB8vrnj/Oe/SBB3V9j23mTPmuSqrJy0vaJxX8tTg5+cadJmD1FH5OW0wP3eOWmFua8JvndvWrsWcF90c3U3u7t/lOv31t2EOtnORiPUvpHLCDTjMCXqq4pwwcIPI7/57DK65xq5DMstc9u5uMplM4c+9TMv9t2JOUJwc+maR5fDcMh5zuB8ikqOo2DqX3tNkt1WYYc57N5kQ5iaTI7pa45sxBwEMoyeO4zMHYfTuMgYjPSmaOSO6w8y9xNTdUGxVzJnD2P5qt0Ivc08F6Mn1/5NmzrvBEvfy7T5+p2xZyZx5meYD+LLdxXpHjDjMPe3D23uz1++Q0sylR5Cw/Q+Pwv4+krqPTbBcMqd/y6KhYN7+psucSd1NaI9D/xnPb4UF38NHoJlT7ybT0zP85wtI3U3jTn0PzJkdz7PL3JLyAK00KdYiKX5jzgEDFrs2Rou969uBiJ9lDirpK6jfL6G+3r9rHvL3wFzVwdWgw5wSURptjcqSgOb+jXn08P7m5v0fh9WJFscUcaYX57M09qoGgWbOwsw9wsNB8/pr4cm1JO/EnPRbFK1oRNHlNoG4m7e/aDM3p10ASxdGoKkO8OUbYiAnRy1vFgLMVVX0QzP0RVUlgk0zlx2gdu7sp9OzT9PJZ53yRcYw5zudhojA0yIbuhY1QChr67NWHMitqLQdt4KIvuENmXMeSt6QU3Yfsc2fv8LFBAA7O3qMfWyaufBhOp2cnk6nU+iXyIrg19HLEHOhTW4oCXqSB3MvjOgI1F+5o7PzDKSWuoateF5njroZc97DhMYR8xCWKDHoB2oURWrgo7huiYpeqC1Ofi39YPg7mrnZTBMMxRASvydhNZ8LitWIR6bqX8WzRszZ3NiDRsmcubpjmJvcHzbb5DHKNxQ+OpbiJ6hoI261HMbhQbXnHQwhxjFnuZZQyLKQSIS5kAYyVHOkxSKK5lx4ZvS4vhZzYLWCT0xJAoxYkIIaVWqvZO7kHsnLfglEwPs6ektiAaRp4ymaaQqEuOW8KtZ7zP30PhrFXDBbCpYPmfPVijnA+AKpVzIn+JEURKlPSrN2YC6MEy46mTgkcxYyRcDFfptrC6Zbe3FVMogwZ/6BbvrFGcFbpHZ3ldB5qWDIrEVzIDlpu1X3DqFl/hidhKpB9dvwmDNDXbC8vM1cF4Q5wf/NgWbWo4+3BexI4vqzbtCOYBBzYG1MQZib4+jp5esSOPp8IPsqKwXeZmsvbwZ37LSjputDHQMqgG2iByUExWA+hzlVK4SZy2UONnslUNUpYc7D5iokT2975vJen19rWd5NLMQJip4m+7S2Tm6IusZzwekWkwVO3aPbOSJi7lJMilxOdCchdoRhTnMhcz6XOU1WSyCiEHMgKB1TUKTGLsypvXzELctbMafoXJRBOWFuhj3ZTy8IHrHMHeAHrqy4YwbASgE9fRyGSur5VpIQX84z0gVQM4eyOJrfyxwLyJwpNyZ8HoVfhLllD3NJ9PlzpLZRZUoJcxqJAV4RvKCYk2LB4Tmf8MueoQSYuQyXMPvLqpK5Zi6Xlxsw5/kRnZ2H3t12/hzC5swhTTzsbO0zzOU8bcWNW+LyT6nLgovts9Pum15CkpBtRW4dPImGda1mTvOT8cx5cmTTKqOEqrxVDIEAb+OUg8mLYeaAIDVATaXEMIejp2l9NCxzJFUUKQrfwVd1A3f/2u2+aY9iLqaZA04mbcacr2oaoynaTN26ChUyN51MO9gfYO7m4AA22k4Dv8Oc+xHnOsAC4wwzR7IHK9AzSqWwBX5Dp/cyJ2fLzZh7UmDmKJQfpv3MFbEDI2qQNfqE2ieWOUDSRBVwM4edWSD3ZZ4Dt4c5UyNH7zKnwkNpUMexbUVeiVsy1xd9PSnazJ2uZa70/t0GuIyWYU6Q3rPB1+SuDFyjbn84QdInc2iMkAst6qXRaueIzGWQuQwyl0HmsplQZDD6ykaVC+wIxBwRCqykr1+uZw77ecCaVdCQS9lizm0xN/1Yhggrw5xxL8QKhYjbTRSiatE8V6M4tGD4QUap1e2ck3nl71yYZ9ArxL9fo4NMNUFJ3OtPj4+fHvdHMicoDZCotJjLDljmPlaBp2aClcABkIHZzhcShPhr2xTEVArk1feQE4bI5Msoevj8+T20EqePn6pAaYy2tsB6JULKpEqO/qhtv+iVo0JbgM2Ux5cUky5/Ucqqb8ScIne8yjpg+NKDD3I874FrBeIDVNbHFy9+GWEh0kDkoGCYMyJ4nIPo4/3d3d3RwQMV4oUabrQ6SN2qUp7AjXNVluVIVmXGFtMRv9EPci1fbHyzjfUArMKldHKP1PXlY2UtBphzJS5Kcghz9sfJ0bvC9DNLVVOHLaE1BbUbK9taPToDw4xcE3qqyG1lu53LkZGNtvb14OqiFkVq/GXmX/Gw5OuW4IvSDfHqJuuZG0aVK7k57CnFlgoh7ASuBowgU/p8Zp++laNxG+Y+kVL2qjdyQaqMjThCg9sUSU31AdHcVipdrAdgZQdSjDKRd03jtCNz6aXTW06h+oKnsldsQE/et5ivvCjhiktJWc0cmD7iSvSrsgv8xSl+M8Xq/N6lPIDI2q7MSJuj47tWhnsNbuTDh4P1zGUpRFPJWaH0Oghz3kAez7zUIS80Lahbxeyk5ySVlwErI5CauVf7k19eCsLF1e2LR1SNeLrfGk5htEp6WThxam1TbQ+CSNM0K9UiGIseHEJX87Ds6htg7uT+6OgwbJfAOKxtHYILnWI7iityzWVkC/qKo9zuTOtIxLyxrRgvYQsDydrb2zvdXyyurqbT1/XdwU09ZQ1zkpD8tkVbaGo56ZnX5M9Hn5FvH1pzGXUADMWtJOIHDdC3/njmBB8NEvVULfMkL8PdrS6POAg7bQ1JE1RymxVzuGRnenoOmfu//dfHe7e/T/fPyk2R4zgz1zCXqHF/crcXoEpWSZpVyDK6BRg7A+nw3dEQc9DVOARgpmolVOSsSRswB81oDA2AKYmZKEHRU5Zyr3abCePD2GUAUjFH/M/pT5C5vcnv8OUKfqhvD170GuY86NdvMTimGjkNg2ldE1dmIhek/bHzP/63NyecQAfUAnXcatsuuu1K5sCokBE40bK6XqitgxUKjEhUBrhk7my/TClcQdJ+Ry97r/eni+ZS1jGHb2hz5rzqimVDUaWVKOh2ZfPCQG7X/LMxRJUrKVaXlxqUncISSc37SqzL30VHFLMeYwGkItKKBMYTUtqtL6drxTJKX+2qeSuZA2Xv2tkCNRqk7Tg7K4/3BZmrR5I4luXl9+8C2oeyf2s1Pa2I38OYa4HkMx4x9Wl+af38849y0OOgAN22RbHy0Chc7x1TxWJiZppVd7PmlccaE7d+QeaEuAhJWlmaFz8+Pv4cZZSfFbd0iMec2im1oTH7+QeEHwfuEtHWmbTtdoF+KuTabGZZeY6coaSqT9meOfuy3d2x1SBA8bdLiFUUpfhwsPlp+ouVFSsrrVwJgjt4/fPiB4Kkvx1DBgUVmZi0Z3Bxe73XfJrRDydgmAtxuh3qhhECqq8Yxmz4brjMpZ7c0oFtmJNkBwqOlEVqAY/mh6biF818Lhl7wzVzUu3EqYMd1+o/Sub+0b5W+qihcnJSRH8wYf01PayOYS5hmFOT5XIZQx/ajJW0qYOwvXIsL4c5UxaSVgO+BXM6mQnCkB01gabR813b1/VULRs4hc001jFEFT/kGj+hVsKIfqjQ7vSuL8B1DuWHm4Oj6VTtJXeAOQ3/q6/7jsuc6HTqBrexrSRr5sdC5kVI5qCgAxQMldSxQteNW93BMTmmVjP3I7cn1Yj+eI9Iw3jobTDHMIe0lapa0rFEcJmTdQG0sgnbM+emQuDRKZ7K9rMtXZe54V7etcwJ1l3VxXP062Vv5D2GOaitVlohd/u1FXvSMdtTuL22CklUiP/xU43Xk3c8oauYw24HMqxSjJjTOcN3MVHrmYvvK+Z+PQnXa6vu766tGSLNZlOrW1oI7HiJJw90Z+vkqDw0W2Fd9Rq+v7mRRdTPihpHwY6zDrAWr2dOevf+11LmBoZ+DDHnohHLsj7etkKufwECmx/c3itZrd7ft/r4eELXrY7YsZ0TTEeqnhhjfRe3V1QNe8Oc22YuxpYqNUbbVkUWTvdPUa84ha084RR6wm6wVFulqZOjsnBEoZ4OmysBRVrMdmznIFZlU/dA+ze312CvcUtq5kypzdwwOMy5gfBh+mExZ0zfttEX9Ek052OLuYOoND9ZU7BSR/wP795BEYFagXNy/qqbaSV1m2OYK0rbekNvcXsu8JjrytwwOMxB2/Di9FGwmYBv24jfLgTHOWT6+Sf3h5Xdplq6up3z0Vg+oMmqjJgDnOQ+3nsUc/OyobunxXexd0UNieXKnHkZrEFidpizqzkzlJVGsbVtlim0hFiUGeLuqMx205XXir4gffPdtdV9T5i764T9NWrmFJu6S9tdB6PFnLGU7dIMA9XVktqp24I5ktmMZSv9lSlkuqGagWZKk1bEn+a5hpgLRacDrOKjmFOi8pz9k1I0Mudtdpcsc94qqyeXgl8LzmUVom9jIUxVS4rCkv/tJQNqej7QJDK6ET/2hE2PA3zwPuaYUXOHpYl433v5fJkbAZo5Ww5SG5dFYQSuYOaxTDyI7SZM0mU/DFtdmzqlOdR8cz3M9aKPuds3exR1S+QN79/df1z2ZQ/4MrcAwmLNaO2GOSNRbcRWWLnAooT+Dq0C3fqWU01xHHC6TMtsbFhtIZpyb2whFA7Irlzmbm+FxVVzy9LN9OBBtuK5KBd8hW1kLqTu8vbN4kq4GpybpGEOFzPAXaGLDnRdB4KUkHIVnDZ5Quao0kCqwLJizqhLmHAJjS9rHWBB7WFusXd++6b5GD68ryKvee0On19QjjFf5kC/zIFybgWKOVRSEYiqamnyLLdkNZdlB91Z/LTM+RRzVNE7J+LfKoZYXL2hN7uM0QAVHKRXZW/Xtxe8zCYjc/0Ae7fEG2wxt1RNL/r7316env7t79pS19B3uzDHWQqCDqqcJq3wVMyxMxDChlS3ojxwEhVUPY5sNr1mLpyPusvrY/QjdJhDu3onR6cvft9PHUC0dRfmDDXHo9+WDXKKEKrrsIc5Ny06wA3xKK8EjY8oO6PFDDkL+N75MmeMkznUHOD2r62t2JJOXwlnuIAi3JW50qe8LJqxcgU1do2KjdOoA6RdSt8sCOOYc7zK4Oly3UF4fs1r50Jn3F2el2PeKeZQBRAueAT7f62Yy1HJ7k7MYQQ9iUWt8Vi6QdbwyJ+RMpeFpREyIqaFrdHInLm1P+dES5V0wk9eCG8/oPoJM1KDCFdc7cZc2FMHzy96LrFlO8eeOFUqx0c1+COlN5W5CrQnrEvlUV6/Fl7skz8VnzQOO04dyp84EgwOLBhmTrfGMAeDlPLp6CtB4K2/8xQy1+DFRHj5mt1uR+Y87viObv87jRZzEhuBOfLPFawl/NzTHkTGMgPAMH1kKArOTTQyB8PhIOMFew1oK8ZlbvHh1YfW5LE7MgcueR683Z4/kgHLnBJ1Q386C3CpcSu9YDgZRHKk4Qod3nQZjczBP5bB4Em0ldjcBr+n+uX09Al6qmnEvKFjwzagxdyaAg7ZTi1OvyvyGOtZIW1O2XrNnC02ffw98MR5VNfZ8pl79eGxtRNk7nqXCda5NmLeM2UKAWYuJgFXvJa5ZJlHnI4ah6bfiLLMmbMLetbMAb1yynpha7FcT3DZU5EzOWt9AZk73mlyTp5AtKsPWWDmNBvFsKG2ljnXMc2OSOmFyvS4W3PJm4tawfPn7GwtcyBzK3e6l7nOtOw7T8stcUaypYMltIQ5fGPKeuYEocnyVHBWEjtJZPmoREo4G5lT1jKHsI65DiBzt/wJLUcCcFwCbbCSn8NcM3ZzyRnQ0GYuRrLFnKNqWKlKlI7M2ez40Da2YW7HBblisRNFyYOPmMMc1c/PsdUt5shU4owYVW4QpQBqW+bM5iQ8PWuYgxdUjGPuYrdJiOcaO9dLECTBek94B221MT2sJ1L2RxhNv0QtD3a8mbaScV+jmNvetuL5L52WX+JKirApcz1TcuBEbIs5IFn4o8v4jLNSTZddJwkYhDnQew7cQJTMhTGaxDZxv0y1aw08/WWbudl/+lzm6gYMM5eTzLpFmLN6hwnheWko5hw5CfECFCYTrFYLL4Td8cOVzElR30nwM8DMKYmMmgvgW9pgGISw+5IXbebMEPCYC+Rq6BFmruyHABtqaxHoZWURWydcjzTo1oNWMrcGmDm9bgJ8uZsda2GX8YhY5uazExbByUk3eQFFxK9WQuTEECj7xNNVhdVWMiKEFOoxHNVzcniddIK9rJjTBZ1zEgXQ2loDrMUGRHWAc9fzm6MOulO6hIVQDRtnew0Jc3NJkrpdOqoZs9pK5JtUT7LudiWBRifBVcsc0IA1Vzsnic1GW78a8Dox89bYezQsqMWcoStQ4EILGwLFW9IGob1OBwcNc2W5KHbIPLayqNLHdiE0NsUb2VY+bndaTqiNYz5z0zZzsTxTTwRzNcMP2cqpJz7TNtHWcv0/3BHKGlevqp6yO/XbYCtt5RzlqTGGOZ/WVhaVtnpSV5HklrbqszIuR4UY7Lp1TbokagUwtcwBFWhO5yTqSG19WpnDGGSOrP4BmbOLnnznBrbVW7nzRl0B06LVVTNCp1QKjNPWNWO/v7bMARwTQ+aMlR1zs3aEOR16KHbYhg1M1PCXzPnQMJiEZzyPRM64BbWp1VsDPpt2zhZCvXsS3UUTXwZREcC3JQyA+Dn8ry1zZCEM1D9ppxn3sRHmPF/y0w5yU6S0FYfzhCAsb+x40GZsYXuS7UrmQAoKL++cZGX5Nhk2Cl8sz3aTnHehT0/cGm3dK7W1F+O1FZfSllO2oO5Kj5kDrl5ssZyhocYa28qWsOL82JI34KyRuYvb68XtU4jgOAuBCkP29q6OO++EORMaOc58p0ZIaSuec6B0YhA7bCJAb55Aa1YE0GirbXbOwUooZk7nPcyaqetbVAR/vsfZZkOMlTnE1N5x550wh9YSSzpFu4XpoDspKSIrmpbZo5UhOEyMShkMdl22xrYmIJA6J5GZ8BMzN7z4GpK2c1zPvSuGLUTdzg0zN4hKuPBCd2Vsn/iixabymq5DnckXr7GtyVjmqgdT1o7u7a6um2hrL3NIW3nlzrgwtGIOx6shaZfcy3bPJJWwS2k2mnbOFVyzfQbbGsWcm8hRubrlAnP2pn+tj9EYy1wPhrQ10WltLScyIGMu0m5k3xgGdr3A2rYGYNnR1uUYbTVSyzUE4OdoKmFI3cVib4dFNs+rJQc3Zq5KNJD3TbJMuIsS5ZgMtWv+6APRa7Gvsa0jtBXIlTiX9aG3V9s3cufHi8U1WWhytLaiyS2gY4ynQ/+Epr6A76/bzOmhQndK2LS2wtuUsBuhR7z+cbkxqRn9/24751MdHyO0lSqzdLA0g+37vMrFdC+Qsd60nXuLJgt5XU4a0mHOlsJl0xGme4y2QsoADD99/tQ4VEmaSd17V+ZADMTqFBlHW1sFRfTBhP7JZcahsiu3i2Phv5+UOR4ox20J9Sa+5Oexac+Y7j8ftq0n//ULhRx9+ivLXOl8+3iWMWf7lWjB+fV13VuGtH4jbX1DtJUwh99bzJm27tUzl3iKizSQYk5ZAbudDKkQUrkYagpJTjsngWZ2lPxon8JH/IlNaWN3Byo4zqkMFxsNYdFZ6HRjC4FmWQb1e1tbfTOr55LMdDT/EhMsZFl7GZ4a9BymIRVTdWQOiMCpTuEcHqG1PKbkd4qYm94h5vR69k20Gq1jeQYeeBGuyJebr6vXXS58a68E8JjjgWbOWPVX+1DJE3qo4LBtDY4m+6/Ap/1XC/SbHr06e42ZM7VyOCTAGWhHSHFOQYrx19xJPwfBWWd9U9uK32F7dzY9PYU2tsVc6OrzGo7it7QV2r3+RBk1FROgNuu2c3PgVafwrKPpKbwY+PsW/p78O2qICXPV1tg7BHiRoTpZ3yl1WYtF97q3jSH4FiL0TaokUOloqzSgJn5TG2E0E5lwbKsDvOoMc+sITeH3WP4WR2+Fn1rMCRG1+E5pPHgVe8PgFFI8LXM8MO3cwHqwVI6D7sdeY1tRO3cKrwUtE3b6EUrg/l3DHEDDmf26a9dQ57qJ1GBz5jjYXlt5njAPNHO8kuAazVwsVCjW9LdycXI0neLp6PDL56PpPs2cqVpaaFvlJDZ2lOfWDJvYr8lcB3gpgz7mqlw3lZ/DGCzNa2ilesP7+/gNeHwz/csjRDnnyqP2F/SGLompvggtNXZidVaf/NsyR9DDXEDS3jkbQ6yp5mgmd6ASJ/21TLaVpgVb5FDUMUSprbqiA6Aohj0X57ZRDyb9ptpavvdrq0EKT1jmBgtpGx2lntVwXYlR9MSthLlQ1uTQRiNK0eoCpJsRneTrMrdpZrNQNU1u1zLNh6IfUPu/lGgO1s/5atTH3GD7+30zV4NmLhy3TsGscSTW1Kb3ZZkAmWoIFRq0Ku++vrZekbi11tatmBO0MWVroOUvDzDXp63lqSM1gtrKrIWAruY7thA0GOaGp5oswVau78BcH1rMUc9JlEevaPWVmROCERfW7vcbYI4tVMfMmesfDsOcrcn1lKtZoijJyFVhRlSBxQNlHesLcoXWSBJ5vb6GrVE7A8yFzIST2CspBuKUai/qkszIBn5Z2o37Lg2ZvxZGGyfvDzpo7Zpm/bt760/jaMzHeP0eWcp+tgYuwCpn08PQHMmzorXHh5fd/IlXXi29JTwXN5B5y690wR8i2NpkaP8Rp9h0j00ugPmfs2Zj3v45EtFK6ZdQU+PNk3d/ToRo+YW6t20ZrZ6JGwtfXlHDpr7cAkT/ggDPZD3jGc94xjOe8YxnPOMZz3jGM57xjGc84xnPeMYznjEO/w/SFzweAE7nD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9" name="AutoShape 4" descr="data:image/png;base64,iVBORw0KGgoAAAANSUhEUgAAATkAAAChCAMAAACLfThZAAABCFBMVEX///8BoNiTnKi0ucDF2t/3+PlDVmwAn9jq7O5IWW9SYnbn6evx8/Tc3+JXZ3nA3v/N0daZoqzGytCrsrq/xMoAmtZ5hZLY3OA2TGWCjJlxfo5jcYKNlqJUY3emqbBebX4WeKNUXW50h5URi7vy+P/V6f91fYqf0+w/st8kptpseIh6wuV+iZbk8fkvR2CHm6fp8/7E5vS33fFpuuHX6v4jQVu73P/U6f7Q6vYiWHgiY4bh7/4AldQab5fI4v4kXH0Al8xUhJ1Qn8Qbd6I8cpFvq8oAK011wuUWg7OlxNS63OuAlbCv0e6dscYXNlQuU28AidB/o7iNyvJjuui90tiGz+siSmg4V296andKAAAePUlEQVR4nO1diV/bSJaWpS5ZN7rQbQsaQ4LauOkEyEEg7PbOhp2daXa3h87//59sHTqqpJIs2+SYab4f2Njo/PRevaNeVQnCJgC2s0xiL9xopx2xqP9YDG32XQM4q8Jzbd/RVOlbX8s/FcJVZpR/mmluDG77DAr2pQ1fgUI+zeVn6kZCvzTh6zxSNdFHnz3tG1/QPw1y1LTZqiG4Uu6gLwLnG1/RPwlcC70mUNyUzIgA/NtYPevrGBQueo0UwY2KpYqYE+JnAzsGK0yWHFqqKaiXWNrs4tte0vcJQ9cZXTSxsgpJksDXIsYflKi1iwK+zsV9v1CcmQyhOUr9lZ2Qt988+Fo6JMaq2SWMVVmV5VT6M5MHxJUTQgKA6URZ9WWlmT5U1nlA/m6Y01NN0tE39jL68zZ+hhrXcgMytRQ7vfTeTEvWolgn31Xa6q4ausxZ/FUu8/uDgYVG8ZzMQfxIUdncoXfgyXkSK8tAtdBGfil77sqkjxAEX/WCvxvkc/hir8Qi9lYo2pqn5Psl5ErMbcWMQllXfBk6dgWOJQSlJE60EpJDyb1vcN3fHH4uoAbMFLRMCGX0TU40EX0QLUub5VY+0ywodKZMdkkwUWCWmX6EuIa7K7xD/4tDQ2IjxUK8DCxbRfoalgR1gi2LiFzZ2vkF2RFB/BPGZUSOHC+APLiRhkXIIjoIZNZqVs2ZQ2jykJa75DtF/mIXCFx/DDZIvV6A86e4MAm7IXMRh1dqjpkTy2ZLj+bUHSRVAEE2EgK0FQluocP3xdTViOIRyLP1RyI4Pj8HF+B69wsTsVy5y9RG2csUPzqpcjNAqtnEYTGkVa2QMnFREpy8k0Hz4YvAkIW3Z8JbcPZ2aCt/LHO3+HVxjXL2u/nwGW67QORBtXNEC5PiNl6Ga8mB42TFKmj8kFK+/Bl88cpNl+5OVzEAIxJOT9/+z6vXH4a2kkYxB5o+jr3Fxfmbnbo5iMwJYjzzddmOupdhuN5cYiSqlDkh9QQ7Kv/+sjL3VvhlcfbL0FZjZO58cbu4reQMv1/sQp1XnrJQV6skI+2aOOyekXZOz2Q1kuWE2Ntd2rnF4njR3+4Y8ph2LhXXnuac05N2frz9ZZtEzOxCC5bWJZEczRzaA5oTeD+J6uFYwy1UqKj6DrYVHAsAQPJ6/m3IY0xrtl7mLnhf7tIvifw5kFi4nXKtBNIRqq1rbxGJ/Lk4CXUTQ/cud/LnLoi4LRbgesHzFoxRD2V9O3fL/fZ8BwfFh36FqMLHJknwRYPylPutLZLWLsFcmOdWhTwVlGjLNDtoVOj6GnoLi65gGFHnKw4a5q4BdDs4yt8jXLu4J6kj2FkNW/DS1gZuO6BXVi2/c9u49XZxfc5ydd65QQ5zoOtONMzdLi4uGkNQY6Al3RqGzNy31JEfd9nexW7lSjobULhaHB8vrnj/Oe/SBB3V9j23mTPmuSqrJy0vaJxX8tTg5+cadJmD1FH5OW0wP3eOWmFua8JvndvWrsWcF90c3U3u7t/lOv31t2EOtnORiPUvpHLCDTjMCXqq4pwwcIPI7/57DK65xq5DMstc9u5uMplM4c+9TMv9t2JOUJwc+maR5fDcMh5zuB8ikqOo2DqX3tNkt1WYYc57N5kQ5iaTI7pa45sxBwEMoyeO4zMHYfTuMgYjPSmaOSO6w8y9xNTdUGxVzJnD2P5qt0Ivc08F6Mn1/5NmzrvBEvfy7T5+p2xZyZx5meYD+LLdxXpHjDjMPe3D23uz1++Q0sylR5Cw/Q+Pwv4+krqPTbBcMqd/y6KhYN7+psucSd1NaI9D/xnPb4UF38NHoJlT7ybT0zP85wtI3U3jTn0PzJkdz7PL3JLyAK00KdYiKX5jzgEDFrs2Rou969uBiJ9lDirpK6jfL6G+3r9rHvL3wFzVwdWgw5wSURptjcqSgOb+jXn08P7m5v0fh9WJFscUcaYX57M09qoGgWbOwsw9wsNB8/pr4cm1JO/EnPRbFK1oRNHlNoG4m7e/aDM3p10ASxdGoKkO8OUbYiAnRy1vFgLMVVX0QzP0RVUlgk0zlx2gdu7sp9OzT9PJZ53yRcYw5zudhojA0yIbuhY1QChr67NWHMitqLQdt4KIvuENmXMeSt6QU3Yfsc2fv8LFBAA7O3qMfWyaufBhOp2cnk6nU+iXyIrg19HLEHOhTW4oCXqSB3MvjOgI1F+5o7PzDKSWuoateF5njroZc97DhMYR8xCWKDHoB2oURWrgo7huiYpeqC1Ofi39YPg7mrnZTBMMxRASvydhNZ8LitWIR6bqX8WzRszZ3NiDRsmcubpjmJvcHzbb5DHKNxQ+OpbiJ6hoI261HMbhQbXnHQwhxjFnuZZQyLKQSIS5kAYyVHOkxSKK5lx4ZvS4vhZzYLWCT0xJAoxYkIIaVWqvZO7kHsnLfglEwPs6ektiAaRp4ymaaQqEuOW8KtZ7zP30PhrFXDBbCpYPmfPVijnA+AKpVzIn+JEURKlPSrN2YC6MEy46mTgkcxYyRcDFfptrC6Zbe3FVMogwZ/6BbvrFGcFbpHZ3ldB5qWDIrEVzIDlpu1X3DqFl/hidhKpB9dvwmDNDXbC8vM1cF4Q5wf/NgWbWo4+3BexI4vqzbtCOYBBzYG1MQZib4+jp5esSOPp8IPsqKwXeZmsvbwZ37LSjputDHQMqgG2iByUExWA+hzlVK4SZy2UONnslUNUpYc7D5iokT2975vJen19rWd5NLMQJip4m+7S2Tm6IusZzwekWkwVO3aPbOSJi7lJMilxOdCchdoRhTnMhcz6XOU1WSyCiEHMgKB1TUKTGLsypvXzELctbMafoXJRBOWFuhj3ZTy8IHrHMHeAHrqy4YwbASgE9fRyGSur5VpIQX84z0gVQM4eyOJrfyxwLyJwpNyZ8HoVfhLllD3NJ9PlzpLZRZUoJcxqJAV4RvKCYk2LB4Tmf8MueoQSYuQyXMPvLqpK5Zi6Xlxsw5/kRnZ2H3t12/hzC5swhTTzsbO0zzOU8bcWNW+LyT6nLgovts9Pum15CkpBtRW4dPImGda1mTvOT8cx5cmTTKqOEqrxVDIEAb+OUg8mLYeaAIDVATaXEMIejp2l9NCxzJFUUKQrfwVd1A3f/2u2+aY9iLqaZA04mbcacr2oaoynaTN26ChUyN51MO9gfYO7m4AA22k4Dv8Oc+xHnOsAC4wwzR7IHK9AzSqWwBX5Dp/cyJ2fLzZh7UmDmKJQfpv3MFbEDI2qQNfqE2ieWOUDSRBVwM4edWSD3ZZ4Dt4c5UyNH7zKnwkNpUMexbUVeiVsy1xd9PSnazJ2uZa70/t0GuIyWYU6Q3rPB1+SuDFyjbn84QdInc2iMkAst6qXRaueIzGWQuQwyl0HmsplQZDD6ykaVC+wIxBwRCqykr1+uZw77ecCaVdCQS9lizm0xN/1Yhggrw5xxL8QKhYjbTRSiatE8V6M4tGD4QUap1e2ck3nl71yYZ9ArxL9fo4NMNUFJ3OtPj4+fHvdHMicoDZCotJjLDljmPlaBp2aClcABkIHZzhcShPhr2xTEVArk1feQE4bI5Msoevj8+T20EqePn6pAaYy2tsB6JULKpEqO/qhtv+iVo0JbgM2Ux5cUky5/Ucqqb8ScIne8yjpg+NKDD3I874FrBeIDVNbHFy9+GWEh0kDkoGCYMyJ4nIPo4/3d3d3RwQMV4oUabrQ6SN2qUp7AjXNVluVIVmXGFtMRv9EPci1fbHyzjfUArMKldHKP1PXlY2UtBphzJS5Kcghz9sfJ0bvC9DNLVVOHLaE1BbUbK9taPToDw4xcE3qqyG1lu53LkZGNtvb14OqiFkVq/GXmX/Gw5OuW4IvSDfHqJuuZG0aVK7k57CnFlgoh7ASuBowgU/p8Zp++laNxG+Y+kVL2qjdyQaqMjThCg9sUSU31AdHcVipdrAdgZQdSjDKRd03jtCNz6aXTW06h+oKnsldsQE/et5ivvCjhiktJWc0cmD7iSvSrsgv8xSl+M8Xq/N6lPIDI2q7MSJuj47tWhnsNbuTDh4P1zGUpRFPJWaH0Oghz3kAez7zUIS80Lahbxeyk5ySVlwErI5CauVf7k19eCsLF1e2LR1SNeLrfGk5htEp6WThxam1TbQ+CSNM0K9UiGIseHEJX87Ds6htg7uT+6OgwbJfAOKxtHYILnWI7iityzWVkC/qKo9zuTOtIxLyxrRgvYQsDydrb2zvdXyyurqbT1/XdwU09ZQ1zkpD8tkVbaGo56ZnX5M9Hn5FvH1pzGXUADMWtJOIHDdC3/njmBB8NEvVULfMkL8PdrS6POAg7bQ1JE1RymxVzuGRnenoOmfu//dfHe7e/T/fPyk2R4zgz1zCXqHF/crcXoEpWSZpVyDK6BRg7A+nw3dEQc9DVOARgpmolVOSsSRswB81oDA2AKYmZKEHRU5Zyr3abCePD2GUAUjFH/M/pT5C5vcnv8OUKfqhvD170GuY86NdvMTimGjkNg2ldE1dmIhek/bHzP/63NyecQAfUAnXcatsuuu1K5sCokBE40bK6XqitgxUKjEhUBrhk7my/TClcQdJ+Ry97r/eni+ZS1jGHb2hz5rzqimVDUaWVKOh2ZfPCQG7X/LMxRJUrKVaXlxqUncISSc37SqzL30VHFLMeYwGkItKKBMYTUtqtL6drxTJKX+2qeSuZA2Xv2tkCNRqk7Tg7K4/3BZmrR5I4luXl9+8C2oeyf2s1Pa2I38OYa4HkMx4x9Wl+af38849y0OOgAN22RbHy0Chc7x1TxWJiZppVd7PmlccaE7d+QeaEuAhJWlmaFz8+Pv4cZZSfFbd0iMec2im1oTH7+QeEHwfuEtHWmbTtdoF+KuTabGZZeY6coaSqT9meOfuy3d2x1SBA8bdLiFUUpfhwsPlp+ouVFSsrrVwJgjt4/fPiB4Kkvx1DBgUVmZi0Z3Bxe73XfJrRDydgmAtxuh3qhhECqq8Yxmz4brjMpZ7c0oFtmJNkBwqOlEVqAY/mh6biF818Lhl7wzVzUu3EqYMd1+o/Sub+0b5W+qihcnJSRH8wYf01PayOYS5hmFOT5XIZQx/ajJW0qYOwvXIsL4c5UxaSVgO+BXM6mQnCkB01gabR813b1/VULRs4hc001jFEFT/kGj+hVsKIfqjQ7vSuL8B1DuWHm4Oj6VTtJXeAOQ3/q6/7jsuc6HTqBrexrSRr5sdC5kVI5qCgAxQMldSxQteNW93BMTmmVjP3I7cn1Yj+eI9Iw3jobTDHMIe0lapa0rFEcJmTdQG0sgnbM+emQuDRKZ7K9rMtXZe54V7etcwJ1l3VxXP062Vv5D2GOaitVlohd/u1FXvSMdtTuL22CklUiP/xU43Xk3c8oauYw24HMqxSjJjTOcN3MVHrmYvvK+Z+PQnXa6vu766tGSLNZlOrW1oI7HiJJw90Z+vkqDw0W2Fd9Rq+v7mRRdTPihpHwY6zDrAWr2dOevf+11LmBoZ+DDHnohHLsj7etkKufwECmx/c3itZrd7ft/r4eELXrY7YsZ0TTEeqnhhjfRe3V1QNe8Oc22YuxpYqNUbbVkUWTvdPUa84ha084RR6wm6wVFulqZOjsnBEoZ4OmysBRVrMdmznIFZlU/dA+ze312CvcUtq5kypzdwwOMy5gfBh+mExZ0zfttEX9Ek052OLuYOoND9ZU7BSR/wP795BEYFagXNy/qqbaSV1m2OYK0rbekNvcXsu8JjrytwwOMxB2/Di9FGwmYBv24jfLgTHOWT6+Sf3h5Xdplq6up3z0Vg+oMmqjJgDnOQ+3nsUc/OyobunxXexd0UNieXKnHkZrEFidpizqzkzlJVGsbVtlim0hFiUGeLuqMx205XXir4gffPdtdV9T5i764T9NWrmFJu6S9tdB6PFnLGU7dIMA9XVktqp24I5ktmMZSv9lSlkuqGagWZKk1bEn+a5hpgLRacDrOKjmFOi8pz9k1I0Mudtdpcsc94qqyeXgl8LzmUVom9jIUxVS4rCkv/tJQNqej7QJDK6ET/2hE2PA3zwPuaYUXOHpYl433v5fJkbAZo5Ww5SG5dFYQSuYOaxTDyI7SZM0mU/DFtdmzqlOdR8cz3M9aKPuds3exR1S+QN79/df1z2ZQ/4MrcAwmLNaO2GOSNRbcRWWLnAooT+Dq0C3fqWU01xHHC6TMtsbFhtIZpyb2whFA7Irlzmbm+FxVVzy9LN9OBBtuK5KBd8hW1kLqTu8vbN4kq4GpybpGEOFzPAXaGLDnRdB4KUkHIVnDZ5Quao0kCqwLJizqhLmHAJjS9rHWBB7WFusXd++6b5GD68ryKvee0On19QjjFf5kC/zIFybgWKOVRSEYiqamnyLLdkNZdlB91Z/LTM+RRzVNE7J+LfKoZYXL2hN7uM0QAVHKRXZW/Xtxe8zCYjc/0Ae7fEG2wxt1RNL/r7316env7t79pS19B3uzDHWQqCDqqcJq3wVMyxMxDChlS3ojxwEhVUPY5sNr1mLpyPusvrY/QjdJhDu3onR6cvft9PHUC0dRfmDDXHo9+WDXKKEKrrsIc5Ny06wA3xKK8EjY8oO6PFDDkL+N75MmeMkznUHOD2r62t2JJOXwlnuIAi3JW50qe8LJqxcgU1do2KjdOoA6RdSt8sCOOYc7zK4Oly3UF4fs1r50Jn3F2el2PeKeZQBRAueAT7f62Yy1HJ7k7MYQQ9iUWt8Vi6QdbwyJ+RMpeFpREyIqaFrdHInLm1P+dES5V0wk9eCG8/oPoJM1KDCFdc7cZc2FMHzy96LrFlO8eeOFUqx0c1+COlN5W5CrQnrEvlUV6/Fl7skz8VnzQOO04dyp84EgwOLBhmTrfGMAeDlPLp6CtB4K2/8xQy1+DFRHj5mt1uR+Y87viObv87jRZzEhuBOfLPFawl/NzTHkTGMgPAMH1kKArOTTQyB8PhIOMFew1oK8ZlbvHh1YfW5LE7MgcueR683Z4/kgHLnBJ1Q386C3CpcSu9YDgZRHKk4Qod3nQZjczBP5bB4Em0ldjcBr+n+uX09Al6qmnEvKFjwzagxdyaAg7ZTi1OvyvyGOtZIW1O2XrNnC02ffw98MR5VNfZ8pl79eGxtRNk7nqXCda5NmLeM2UKAWYuJgFXvJa5ZJlHnI4ah6bfiLLMmbMLetbMAb1yynpha7FcT3DZU5EzOWt9AZk73mlyTp5AtKsPWWDmNBvFsKG2ljnXMc2OSOmFyvS4W3PJm4tawfPn7GwtcyBzK3e6l7nOtOw7T8stcUaypYMltIQ5fGPKeuYEocnyVHBWEjtJZPmoREo4G5lT1jKHsI65DiBzt/wJLUcCcFwCbbCSn8NcM3ZzyRnQ0GYuRrLFnKNqWKlKlI7M2ez40Da2YW7HBblisRNFyYOPmMMc1c/PsdUt5shU4owYVW4QpQBqW+bM5iQ8PWuYgxdUjGPuYrdJiOcaO9dLECTBek94B221MT2sJ1L2RxhNv0QtD3a8mbaScV+jmNvetuL5L52WX+JKirApcz1TcuBEbIs5IFn4o8v4jLNSTZddJwkYhDnQew7cQJTMhTGaxDZxv0y1aw08/WWbudl/+lzm6gYMM5eTzLpFmLN6hwnheWko5hw5CfECFCYTrFYLL4Td8cOVzElR30nwM8DMKYmMmgvgW9pgGISw+5IXbebMEPCYC+Rq6BFmruyHABtqaxHoZWURWydcjzTo1oNWMrcGmDm9bgJ8uZsda2GX8YhY5uazExbByUk3eQFFxK9WQuTEECj7xNNVhdVWMiKEFOoxHNVzcniddIK9rJjTBZ1zEgXQ2loDrMUGRHWAc9fzm6MOulO6hIVQDRtnew0Jc3NJkrpdOqoZs9pK5JtUT7LudiWBRifBVcsc0IA1Vzsnic1GW78a8Dox89bYezQsqMWcoStQ4EILGwLFW9IGob1OBwcNc2W5KHbIPLayqNLHdiE0NsUb2VY+bndaTqiNYz5z0zZzsTxTTwRzNcMP2cqpJz7TNtHWcv0/3BHKGlevqp6yO/XbYCtt5RzlqTGGOZ/WVhaVtnpSV5HklrbqszIuR4UY7Lp1TbokagUwtcwBFWhO5yTqSG19WpnDGGSOrP4BmbOLnnznBrbVW7nzRl0B06LVVTNCp1QKjNPWNWO/v7bMARwTQ+aMlR1zs3aEOR16KHbYhg1M1PCXzPnQMJiEZzyPRM64BbWp1VsDPpt2zhZCvXsS3UUTXwZREcC3JQyA+Dn8ry1zZCEM1D9ppxn3sRHmPF/y0w5yU6S0FYfzhCAsb+x40GZsYXuS7UrmQAoKL++cZGX5Nhk2Cl8sz3aTnHehT0/cGm3dK7W1F+O1FZfSllO2oO5Kj5kDrl5ssZyhocYa28qWsOL82JI34KyRuYvb68XtU4jgOAuBCkP29q6OO++EORMaOc58p0ZIaSuec6B0YhA7bCJAb55Aa1YE0GirbXbOwUooZk7nPcyaqetbVAR/vsfZZkOMlTnE1N5x550wh9YSSzpFu4XpoDspKSIrmpbZo5UhOEyMShkMdl22xrYmIJA6J5GZ8BMzN7z4GpK2c1zPvSuGLUTdzg0zN4hKuPBCd2Vsn/iixabymq5DnckXr7GtyVjmqgdT1o7u7a6um2hrL3NIW3nlzrgwtGIOx6shaZfcy3bPJJWwS2k2mnbOFVyzfQbbGsWcm8hRubrlAnP2pn+tj9EYy1wPhrQ10WltLScyIGMu0m5k3xgGdr3A2rYGYNnR1uUYbTVSyzUE4OdoKmFI3cVib4dFNs+rJQc3Zq5KNJD3TbJMuIsS5ZgMtWv+6APRa7Gvsa0jtBXIlTiX9aG3V9s3cufHi8U1WWhytLaiyS2gY4ynQ/+Epr6A76/bzOmhQndK2LS2wtuUsBuhR7z+cbkxqRn9/24751MdHyO0lSqzdLA0g+37vMrFdC+Qsd60nXuLJgt5XU4a0mHOlsJl0xGme4y2QsoADD99/tQ4VEmaSd17V+ZADMTqFBlHW1sFRfTBhP7JZcahsiu3i2Phv5+UOR4ox20J9Sa+5Oexac+Y7j8ftq0n//ULhRx9+ivLXOl8+3iWMWf7lWjB+fV13VuGtH4jbX1DtJUwh99bzJm27tUzl3iKizSQYk5ZAbudDKkQUrkYagpJTjsngWZ2lPxon8JH/IlNaWN3Byo4zqkMFxsNYdFZ6HRjC4FmWQb1e1tbfTOr55LMdDT/EhMsZFl7GZ4a9BymIRVTdWQOiMCpTuEcHqG1PKbkd4qYm94h5vR69k20Gq1jeQYeeBGuyJebr6vXXS58a68E8JjjgWbOWPVX+1DJE3qo4LBtDY4m+6/Ap/1XC/SbHr06e42ZM7VyOCTAGWhHSHFOQYrx19xJPwfBWWd9U9uK32F7dzY9PYU2tsVc6OrzGo7it7QV2r3+RBk1FROgNuu2c3PgVafwrKPpKbwY+PsW/p78O2qICXPV1tg7BHiRoTpZ3yl1WYtF97q3jSH4FiL0TaokUOloqzSgJn5TG2E0E5lwbKsDvOoMc+sITeH3WP4WR2+Fn1rMCRG1+E5pPHgVe8PgFFI8LXM8MO3cwHqwVI6D7sdeY1tRO3cKrwUtE3b6EUrg/l3DHEDDmf26a9dQ57qJ1GBz5jjYXlt5njAPNHO8kuAazVwsVCjW9LdycXI0neLp6PDL56PpPs2cqVpaaFvlJDZ2lOfWDJvYr8lcB3gpgz7mqlw3lZ/DGCzNa2ilesP7+/gNeHwz/csjRDnnyqP2F/SGLompvggtNXZidVaf/NsyR9DDXEDS3jkbQ6yp5mgmd6ASJ/21TLaVpgVb5FDUMUSprbqiA6Aohj0X57ZRDyb9ptpavvdrq0EKT1jmBgtpGx2lntVwXYlR9MSthLlQ1uTQRiNK0eoCpJsRneTrMrdpZrNQNU1u1zLNh6IfUPu/lGgO1s/5atTH3GD7+30zV4NmLhy3TsGscSTW1Kb3ZZkAmWoIFRq0Ku++vrZekbi11tatmBO0MWVroOUvDzDXp63lqSM1gtrKrIWAruY7thA0GOaGp5oswVau78BcH1rMUc9JlEevaPWVmROCERfW7vcbYI4tVMfMmesfDsOcrcn1lKtZoijJyFVhRlSBxQNlHesLcoXWSBJ5vb6GrVE7A8yFzIST2CspBuKUai/qkszIBn5Z2o37Lg2ZvxZGGyfvDzpo7Zpm/bt760/jaMzHeP0eWcp+tgYuwCpn08PQHMmzorXHh5fd/IlXXi29JTwXN5B5y690wR8i2NpkaP8Rp9h0j00ugPmfs2Zj3v45EtFK6ZdQU+PNk3d/ToRo+YW6t20ZrZ6JGwtfXlHDpr7cAkT/ggDPZD3jGc94xjOe8YxnPOMZz3jGM57xjGc84xnPeMYznjEO/w/SFzweAE7nD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19" name="Group 18"/>
          <p:cNvGrpSpPr/>
          <p:nvPr/>
        </p:nvGrpSpPr>
        <p:grpSpPr>
          <a:xfrm>
            <a:off x="194532" y="2063692"/>
            <a:ext cx="648000" cy="648000"/>
            <a:chOff x="460375" y="2063692"/>
            <a:chExt cx="648000" cy="64800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375" y="2063692"/>
              <a:ext cx="648000" cy="64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Rounded Rectangle 21"/>
            <p:cNvSpPr/>
            <p:nvPr/>
          </p:nvSpPr>
          <p:spPr>
            <a:xfrm>
              <a:off x="460375" y="2063692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94532" y="2867589"/>
            <a:ext cx="648000" cy="687342"/>
            <a:chOff x="460375" y="2770970"/>
            <a:chExt cx="648000" cy="687342"/>
          </a:xfrm>
        </p:grpSpPr>
        <p:sp>
          <p:nvSpPr>
            <p:cNvPr id="25" name="Rounded Rectangle 24"/>
            <p:cNvSpPr/>
            <p:nvPr/>
          </p:nvSpPr>
          <p:spPr>
            <a:xfrm>
              <a:off x="460375" y="2810312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7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540" y="2854701"/>
              <a:ext cx="553670" cy="57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627167" y="2770970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smtClean="0">
                  <a:latin typeface="Berlin Sans FB Demi" panose="020E0802020502020306" pitchFamily="34" charset="0"/>
                </a:rPr>
                <a:t>€</a:t>
              </a:r>
              <a:endParaRPr lang="it-IT" dirty="0">
                <a:latin typeface="Berlin Sans FB Demi" panose="020E0802020502020306" pitchFamily="34" charset="0"/>
              </a:endParaRPr>
            </a:p>
          </p:txBody>
        </p:sp>
      </p:grpSp>
      <p:grpSp>
        <p:nvGrpSpPr>
          <p:cNvPr id="1024" name="Group 1023"/>
          <p:cNvGrpSpPr/>
          <p:nvPr/>
        </p:nvGrpSpPr>
        <p:grpSpPr>
          <a:xfrm>
            <a:off x="194532" y="3710828"/>
            <a:ext cx="648000" cy="648000"/>
            <a:chOff x="442808" y="3552738"/>
            <a:chExt cx="648000" cy="648000"/>
          </a:xfrm>
        </p:grpSpPr>
        <p:sp>
          <p:nvSpPr>
            <p:cNvPr id="29" name="Rounded Rectangle 28"/>
            <p:cNvSpPr/>
            <p:nvPr/>
          </p:nvSpPr>
          <p:spPr>
            <a:xfrm>
              <a:off x="442808" y="3552738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00000">
              <a:off x="532808" y="3642738"/>
              <a:ext cx="468000" cy="46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8" name="Group 27"/>
          <p:cNvGrpSpPr/>
          <p:nvPr/>
        </p:nvGrpSpPr>
        <p:grpSpPr>
          <a:xfrm>
            <a:off x="194532" y="4514725"/>
            <a:ext cx="648000" cy="648000"/>
            <a:chOff x="449847" y="4454555"/>
            <a:chExt cx="648000" cy="648000"/>
          </a:xfrm>
        </p:grpSpPr>
        <p:sp>
          <p:nvSpPr>
            <p:cNvPr id="30" name="Rounded Rectangle 29"/>
            <p:cNvSpPr/>
            <p:nvPr/>
          </p:nvSpPr>
          <p:spPr>
            <a:xfrm>
              <a:off x="449847" y="4454555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034" name="Picture 1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847" y="4508555"/>
              <a:ext cx="540000" cy="5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7" name="Group 26"/>
          <p:cNvGrpSpPr/>
          <p:nvPr/>
        </p:nvGrpSpPr>
        <p:grpSpPr>
          <a:xfrm>
            <a:off x="194532" y="5318621"/>
            <a:ext cx="648000" cy="648000"/>
            <a:chOff x="449847" y="5318621"/>
            <a:chExt cx="648000" cy="648000"/>
          </a:xfrm>
        </p:grpSpPr>
        <p:sp>
          <p:nvSpPr>
            <p:cNvPr id="31" name="Rounded Rectangle 30"/>
            <p:cNvSpPr/>
            <p:nvPr/>
          </p:nvSpPr>
          <p:spPr>
            <a:xfrm>
              <a:off x="449847" y="5318621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847" y="5354621"/>
              <a:ext cx="576000" cy="57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Every decisional process we observe is the outcome of a judgmental </a:t>
            </a:r>
            <a:r>
              <a:rPr lang="en-GB" dirty="0" smtClean="0"/>
              <a:t>process</a:t>
            </a:r>
          </a:p>
          <a:p>
            <a:r>
              <a:rPr lang="en-GB" dirty="0"/>
              <a:t>Sometimes it is useful to automatize such processes, to support human </a:t>
            </a:r>
            <a:r>
              <a:rPr lang="en-GB" dirty="0" smtClean="0"/>
              <a:t>decision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986730" y="2063692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Take an umbrella while leaving for work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86730" y="2906931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Grant a loan to someone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86730" y="3710828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Apply a commercial offer to a client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86730" y="4514725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Extract the main message of written text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86730" y="5318621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Identify contents of a picture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040198" y="2063692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Ok, maybe not!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040198" y="2906931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Grant </a:t>
            </a:r>
            <a:r>
              <a:rPr lang="en-GB" dirty="0" smtClean="0">
                <a:solidFill>
                  <a:schemeClr val="tx1"/>
                </a:solidFill>
              </a:rPr>
              <a:t>loans </a:t>
            </a:r>
            <a:r>
              <a:rPr lang="en-GB" dirty="0">
                <a:solidFill>
                  <a:schemeClr val="tx1"/>
                </a:solidFill>
              </a:rPr>
              <a:t>to 1 million </a:t>
            </a:r>
            <a:r>
              <a:rPr lang="en-GB" dirty="0" smtClean="0">
                <a:solidFill>
                  <a:schemeClr val="tx1"/>
                </a:solidFill>
              </a:rPr>
              <a:t>candidates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040198" y="3710828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Associate similar offers to similar clients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040198" y="4514725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Identify spam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040198" y="5318621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Identify </a:t>
            </a:r>
            <a:r>
              <a:rPr lang="en-GB" dirty="0" smtClean="0">
                <a:solidFill>
                  <a:schemeClr val="tx1"/>
                </a:solidFill>
              </a:rPr>
              <a:t>diseases in a million CAT </a:t>
            </a:r>
            <a:r>
              <a:rPr lang="en-GB" dirty="0">
                <a:solidFill>
                  <a:schemeClr val="tx1"/>
                </a:solidFill>
              </a:rPr>
              <a:t>scans</a:t>
            </a:r>
          </a:p>
        </p:txBody>
      </p:sp>
    </p:spTree>
    <p:extLst>
      <p:ext uri="{BB962C8B-B14F-4D97-AF65-F5344CB8AC3E}">
        <p14:creationId xmlns:p14="http://schemas.microsoft.com/office/powerpoint/2010/main" val="182156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</a:t>
            </a:r>
            <a:r>
              <a:rPr lang="it-IT" dirty="0" smtClean="0">
                <a:hlinkClick r:id="rId2"/>
              </a:rPr>
              <a:t>hbr.org/2016/05/when-to-trust-robots-with-decisions-and-when-not-to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3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Machine Learning used for?</a:t>
            </a:r>
            <a:endParaRPr lang="it-IT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182" y="1260475"/>
            <a:ext cx="4381010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809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4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 smtClean="0"/>
              <a:t>Machine Learning is a set of tools that use information to enable the automation of decision making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Machine Learning?</a:t>
            </a:r>
            <a:endParaRPr lang="en-GB" dirty="0"/>
          </a:p>
        </p:txBody>
      </p:sp>
      <p:sp>
        <p:nvSpPr>
          <p:cNvPr id="8" name="Freeform 7"/>
          <p:cNvSpPr/>
          <p:nvPr/>
        </p:nvSpPr>
        <p:spPr>
          <a:xfrm rot="5400000">
            <a:off x="4447845" y="4226493"/>
            <a:ext cx="248310" cy="290476"/>
          </a:xfrm>
          <a:custGeom>
            <a:avLst/>
            <a:gdLst>
              <a:gd name="connsiteX0" fmla="*/ 0 w 248310"/>
              <a:gd name="connsiteY0" fmla="*/ 58095 h 290476"/>
              <a:gd name="connsiteX1" fmla="*/ 124155 w 248310"/>
              <a:gd name="connsiteY1" fmla="*/ 58095 h 290476"/>
              <a:gd name="connsiteX2" fmla="*/ 124155 w 248310"/>
              <a:gd name="connsiteY2" fmla="*/ 0 h 290476"/>
              <a:gd name="connsiteX3" fmla="*/ 248310 w 248310"/>
              <a:gd name="connsiteY3" fmla="*/ 145238 h 290476"/>
              <a:gd name="connsiteX4" fmla="*/ 124155 w 248310"/>
              <a:gd name="connsiteY4" fmla="*/ 290476 h 290476"/>
              <a:gd name="connsiteX5" fmla="*/ 124155 w 248310"/>
              <a:gd name="connsiteY5" fmla="*/ 232381 h 290476"/>
              <a:gd name="connsiteX6" fmla="*/ 0 w 248310"/>
              <a:gd name="connsiteY6" fmla="*/ 232381 h 290476"/>
              <a:gd name="connsiteX7" fmla="*/ 0 w 248310"/>
              <a:gd name="connsiteY7" fmla="*/ 58095 h 29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kern="1200" dirty="0"/>
          </a:p>
        </p:txBody>
      </p:sp>
      <p:sp>
        <p:nvSpPr>
          <p:cNvPr id="9" name="Freeform 8"/>
          <p:cNvSpPr/>
          <p:nvPr/>
        </p:nvSpPr>
        <p:spPr>
          <a:xfrm>
            <a:off x="2346573" y="4615354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 smtClean="0"/>
              <a:t>New Data</a:t>
            </a:r>
            <a:endParaRPr lang="en-US" sz="1800" kern="1200" dirty="0"/>
          </a:p>
        </p:txBody>
      </p:sp>
      <p:sp>
        <p:nvSpPr>
          <p:cNvPr id="10" name="Freeform 9"/>
          <p:cNvSpPr/>
          <p:nvPr/>
        </p:nvSpPr>
        <p:spPr>
          <a:xfrm>
            <a:off x="3634978" y="4903854"/>
            <a:ext cx="248310" cy="290476"/>
          </a:xfrm>
          <a:custGeom>
            <a:avLst/>
            <a:gdLst>
              <a:gd name="connsiteX0" fmla="*/ 0 w 248310"/>
              <a:gd name="connsiteY0" fmla="*/ 58095 h 290476"/>
              <a:gd name="connsiteX1" fmla="*/ 124155 w 248310"/>
              <a:gd name="connsiteY1" fmla="*/ 58095 h 290476"/>
              <a:gd name="connsiteX2" fmla="*/ 124155 w 248310"/>
              <a:gd name="connsiteY2" fmla="*/ 0 h 290476"/>
              <a:gd name="connsiteX3" fmla="*/ 248310 w 248310"/>
              <a:gd name="connsiteY3" fmla="*/ 145238 h 290476"/>
              <a:gd name="connsiteX4" fmla="*/ 124155 w 248310"/>
              <a:gd name="connsiteY4" fmla="*/ 290476 h 290476"/>
              <a:gd name="connsiteX5" fmla="*/ 124155 w 248310"/>
              <a:gd name="connsiteY5" fmla="*/ 232381 h 290476"/>
              <a:gd name="connsiteX6" fmla="*/ 0 w 248310"/>
              <a:gd name="connsiteY6" fmla="*/ 232381 h 290476"/>
              <a:gd name="connsiteX7" fmla="*/ 0 w 248310"/>
              <a:gd name="connsiteY7" fmla="*/ 58095 h 29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kern="1200" dirty="0"/>
          </a:p>
        </p:txBody>
      </p:sp>
      <p:sp>
        <p:nvSpPr>
          <p:cNvPr id="11" name="Freeform 10"/>
          <p:cNvSpPr/>
          <p:nvPr/>
        </p:nvSpPr>
        <p:spPr>
          <a:xfrm>
            <a:off x="3986362" y="4615354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 smtClean="0"/>
              <a:t>Trained Model</a:t>
            </a:r>
            <a:endParaRPr lang="en-US" sz="1800" kern="1200" dirty="0"/>
          </a:p>
        </p:txBody>
      </p:sp>
      <p:sp>
        <p:nvSpPr>
          <p:cNvPr id="12" name="Freeform 11"/>
          <p:cNvSpPr/>
          <p:nvPr/>
        </p:nvSpPr>
        <p:spPr>
          <a:xfrm>
            <a:off x="5274767" y="4903854"/>
            <a:ext cx="248310" cy="290476"/>
          </a:xfrm>
          <a:custGeom>
            <a:avLst/>
            <a:gdLst>
              <a:gd name="connsiteX0" fmla="*/ 0 w 248310"/>
              <a:gd name="connsiteY0" fmla="*/ 58095 h 290476"/>
              <a:gd name="connsiteX1" fmla="*/ 124155 w 248310"/>
              <a:gd name="connsiteY1" fmla="*/ 58095 h 290476"/>
              <a:gd name="connsiteX2" fmla="*/ 124155 w 248310"/>
              <a:gd name="connsiteY2" fmla="*/ 0 h 290476"/>
              <a:gd name="connsiteX3" fmla="*/ 248310 w 248310"/>
              <a:gd name="connsiteY3" fmla="*/ 145238 h 290476"/>
              <a:gd name="connsiteX4" fmla="*/ 124155 w 248310"/>
              <a:gd name="connsiteY4" fmla="*/ 290476 h 290476"/>
              <a:gd name="connsiteX5" fmla="*/ 124155 w 248310"/>
              <a:gd name="connsiteY5" fmla="*/ 232381 h 290476"/>
              <a:gd name="connsiteX6" fmla="*/ 0 w 248310"/>
              <a:gd name="connsiteY6" fmla="*/ 232381 h 290476"/>
              <a:gd name="connsiteX7" fmla="*/ 0 w 248310"/>
              <a:gd name="connsiteY7" fmla="*/ 58095 h 29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kern="1200" dirty="0"/>
          </a:p>
        </p:txBody>
      </p:sp>
      <p:sp>
        <p:nvSpPr>
          <p:cNvPr id="13" name="Freeform 12"/>
          <p:cNvSpPr/>
          <p:nvPr/>
        </p:nvSpPr>
        <p:spPr>
          <a:xfrm>
            <a:off x="5626150" y="4615354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 smtClean="0"/>
              <a:t>Prediction</a:t>
            </a:r>
            <a:endParaRPr lang="en-US" sz="1800" kern="1200" dirty="0"/>
          </a:p>
        </p:txBody>
      </p:sp>
      <p:sp>
        <p:nvSpPr>
          <p:cNvPr id="14" name="Freeform 13"/>
          <p:cNvSpPr/>
          <p:nvPr/>
        </p:nvSpPr>
        <p:spPr>
          <a:xfrm>
            <a:off x="3986362" y="3257948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 smtClean="0"/>
              <a:t>Machine Learning Algorithm</a:t>
            </a:r>
            <a:endParaRPr lang="en-US" sz="1800" kern="1200" dirty="0"/>
          </a:p>
        </p:txBody>
      </p:sp>
      <p:sp>
        <p:nvSpPr>
          <p:cNvPr id="15" name="Freeform 14"/>
          <p:cNvSpPr/>
          <p:nvPr/>
        </p:nvSpPr>
        <p:spPr>
          <a:xfrm>
            <a:off x="3986362" y="1893659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 smtClean="0"/>
              <a:t>Training Data</a:t>
            </a:r>
            <a:endParaRPr lang="en-US" sz="1800" kern="1200" dirty="0"/>
          </a:p>
        </p:txBody>
      </p:sp>
      <p:sp>
        <p:nvSpPr>
          <p:cNvPr id="16" name="Curved Right Arrow 15"/>
          <p:cNvSpPr/>
          <p:nvPr/>
        </p:nvSpPr>
        <p:spPr>
          <a:xfrm>
            <a:off x="3320811" y="2327397"/>
            <a:ext cx="581850" cy="1364290"/>
          </a:xfrm>
          <a:prstGeom prst="curvedRightArrow">
            <a:avLst/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algn="ctr" defTabSz="577850">
              <a:lnSpc>
                <a:spcPct val="90000"/>
              </a:lnSpc>
              <a:spcAft>
                <a:spcPct val="35000"/>
              </a:spcAft>
            </a:pPr>
            <a:endParaRPr lang="it-IT" sz="1300"/>
          </a:p>
        </p:txBody>
      </p:sp>
      <p:sp>
        <p:nvSpPr>
          <p:cNvPr id="17" name="Curved Right Arrow 16"/>
          <p:cNvSpPr/>
          <p:nvPr/>
        </p:nvSpPr>
        <p:spPr>
          <a:xfrm rot="10800000">
            <a:off x="5274767" y="2327397"/>
            <a:ext cx="581850" cy="1364290"/>
          </a:xfrm>
          <a:prstGeom prst="curvedRightArrow">
            <a:avLst/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algn="ctr" defTabSz="577850">
              <a:lnSpc>
                <a:spcPct val="90000"/>
              </a:lnSpc>
              <a:spcAft>
                <a:spcPct val="35000"/>
              </a:spcAft>
            </a:pPr>
            <a:endParaRPr lang="it-IT" sz="1300"/>
          </a:p>
        </p:txBody>
      </p:sp>
    </p:spTree>
    <p:extLst>
      <p:ext uri="{BB962C8B-B14F-4D97-AF65-F5344CB8AC3E}">
        <p14:creationId xmlns:p14="http://schemas.microsoft.com/office/powerpoint/2010/main" val="304784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5</a:t>
            </a:fld>
            <a:endParaRPr lang="en-GB" noProof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sz="quarter" idx="15"/>
              </p:nvPr>
            </p:nvSpPr>
            <p:spPr/>
            <p:txBody>
              <a:bodyPr/>
              <a:lstStyle/>
              <a:p>
                <a:r>
                  <a:rPr lang="en-GB" dirty="0" smtClean="0"/>
                  <a:t>A </a:t>
                </a:r>
                <a:r>
                  <a:rPr lang="en-GB" b="1" dirty="0" smtClean="0"/>
                  <a:t>ML Model</a:t>
                </a:r>
                <a:r>
                  <a:rPr lang="en-GB" dirty="0" smtClean="0"/>
                  <a:t> is the artefact of the function that maps inputs to outputs</a:t>
                </a:r>
              </a:p>
              <a:p>
                <a:endParaRPr lang="en-GB" dirty="0" smtClean="0"/>
              </a:p>
              <a:p>
                <a:pPr lvl="1"/>
                <a:r>
                  <a:rPr lang="en-GB" u="sng" dirty="0" smtClean="0"/>
                  <a:t>Parameters</a:t>
                </a:r>
                <a:r>
                  <a:rPr lang="en-GB" dirty="0" smtClean="0"/>
                  <a:t>: tuned by the ML algorithm</a:t>
                </a:r>
              </a:p>
              <a:p>
                <a:pPr marL="457200" lvl="1" indent="0">
                  <a:buNone/>
                </a:pPr>
                <a:endParaRPr lang="en-GB" dirty="0" smtClean="0"/>
              </a:p>
              <a:p>
                <a:pPr marL="457200" lvl="1" indent="0">
                  <a:buNone/>
                </a:pPr>
                <a:r>
                  <a:rPr lang="en-GB" dirty="0" smtClean="0"/>
                  <a:t>		e.g.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𝑦</m:t>
                      </m:r>
                      <m:r>
                        <a:rPr lang="en-GB" i="1">
                          <a:latin typeface="Cambria Math"/>
                        </a:rPr>
                        <m:t>=</m:t>
                      </m:r>
                      <m:r>
                        <a:rPr lang="en-GB" b="1" i="1">
                          <a:latin typeface="Cambria Math"/>
                        </a:rPr>
                        <m:t>𝒂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GB" b="1" i="1">
                          <a:latin typeface="Cambria Math"/>
                          <a:ea typeface="Cambria Math"/>
                        </a:rPr>
                        <m:t>𝒃</m:t>
                      </m:r>
                      <m:r>
                        <a:rPr lang="it-IT" i="1">
                          <a:latin typeface="Cambria Math"/>
                          <a:ea typeface="Cambria Math"/>
                        </a:rPr>
                        <m:t>,        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𝒂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𝒃</m:t>
                      </m:r>
                      <m:r>
                        <a:rPr lang="it-IT" i="1"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it-IT" i="1" smtClean="0">
                          <a:latin typeface="Cambria Math"/>
                          <a:ea typeface="Cambria Math"/>
                        </a:rPr>
                        <m:t>ℝ</m:t>
                      </m:r>
                    </m:oMath>
                  </m:oMathPara>
                </a14:m>
                <a:endParaRPr lang="en-GB" b="1" dirty="0"/>
              </a:p>
              <a:p>
                <a:pPr marL="457200" lvl="1" indent="0">
                  <a:buNone/>
                </a:pPr>
                <a:endParaRPr lang="en-GB" u="sng" dirty="0"/>
              </a:p>
              <a:p>
                <a:pPr lvl="1"/>
                <a:r>
                  <a:rPr lang="en-GB" u="sng" dirty="0" err="1" smtClean="0"/>
                  <a:t>Hyperparameters</a:t>
                </a:r>
                <a:r>
                  <a:rPr lang="en-GB" dirty="0" smtClean="0"/>
                  <a:t>: tuned </a:t>
                </a:r>
                <a:r>
                  <a:rPr lang="en-GB" dirty="0" smtClean="0"/>
                  <a:t>with </a:t>
                </a:r>
                <a:r>
                  <a:rPr lang="en-US" dirty="0"/>
                  <a:t>a good mix of common sense and optimization </a:t>
                </a:r>
                <a:r>
                  <a:rPr lang="en-US" dirty="0" smtClean="0"/>
                  <a:t>algorithms</a:t>
                </a:r>
                <a:endParaRPr lang="en-GB" dirty="0"/>
              </a:p>
              <a:p>
                <a:pPr marL="457200" lvl="1" indent="0">
                  <a:buNone/>
                </a:pPr>
                <a:r>
                  <a:rPr lang="en-GB" dirty="0"/>
                  <a:t>		e.g.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𝑦</m:t>
                      </m:r>
                      <m:r>
                        <a:rPr lang="en-GB" b="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it-IT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GB" b="0" i="1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it-IT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/>
                          <a:ea typeface="Cambria Math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it-IT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p>
                      </m:sSup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it-IT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GB" i="1">
                          <a:latin typeface="Cambria Math"/>
                          <a:ea typeface="Cambria Math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it-IT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it-IT" i="1" smtClean="0">
                          <a:latin typeface="Cambria Math"/>
                          <a:ea typeface="Cambria Math"/>
                        </a:rPr>
                        <m:t>…</m:t>
                      </m:r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it-IT" b="1" i="1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lang="en-GB" i="1">
                          <a:latin typeface="Cambria Math"/>
                          <a:ea typeface="Cambria Math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it-IT" b="1" i="1" smtClean="0">
                              <a:latin typeface="Cambria Math"/>
                              <a:ea typeface="Cambria Math"/>
                            </a:rPr>
                            <m:t>𝒏</m:t>
                          </m:r>
                        </m:sup>
                      </m:sSup>
                      <m:r>
                        <a:rPr lang="it-IT" i="1">
                          <a:latin typeface="Cambria Math"/>
                          <a:ea typeface="Cambria Math"/>
                        </a:rPr>
                        <m:t>,       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𝒏</m:t>
                      </m:r>
                      <m:r>
                        <a:rPr lang="it-IT" i="1"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it-IT" i="1" smtClean="0">
                          <a:latin typeface="Cambria Math"/>
                          <a:ea typeface="Cambria Math"/>
                        </a:rPr>
                        <m:t>ℤ</m:t>
                      </m:r>
                    </m:oMath>
                  </m:oMathPara>
                </a14:m>
                <a:endParaRPr lang="it-IT" dirty="0">
                  <a:ea typeface="Cambria Math"/>
                </a:endParaRPr>
              </a:p>
              <a:p>
                <a:pPr marL="457200" lvl="1" indent="0">
                  <a:buNone/>
                </a:pPr>
                <a:endParaRPr lang="it-IT" i="1" dirty="0" smtClean="0">
                  <a:latin typeface="Cambria Math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𝑦</m:t>
                      </m:r>
                      <m:r>
                        <a:rPr lang="en-GB" i="1">
                          <a:latin typeface="Cambria Math"/>
                        </a:rPr>
                        <m:t>=</m:t>
                      </m:r>
                      <m:r>
                        <a:rPr lang="en-GB" b="0" i="1">
                          <a:latin typeface="Cambria Math"/>
                        </a:rPr>
                        <m:t>𝑎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𝒌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,        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𝒌</m:t>
                      </m:r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∈(0,1)</m:t>
                      </m:r>
                    </m:oMath>
                  </m:oMathPara>
                </a14:m>
                <a:endParaRPr lang="it-IT" dirty="0" smtClean="0">
                  <a:ea typeface="Cambria Math"/>
                </a:endParaRPr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endParaRPr lang="en-GB" dirty="0" smtClean="0"/>
              </a:p>
              <a:p>
                <a:r>
                  <a:rPr lang="en-GB" dirty="0" smtClean="0"/>
                  <a:t>A </a:t>
                </a:r>
                <a:r>
                  <a:rPr lang="en-GB" b="1" dirty="0" smtClean="0"/>
                  <a:t>ML algorithm</a:t>
                </a:r>
                <a:r>
                  <a:rPr lang="en-GB" dirty="0" smtClean="0"/>
                  <a:t>: the set of computational methods that manages parameter tuning</a:t>
                </a:r>
              </a:p>
              <a:p>
                <a:endParaRPr lang="en-GB" b="1" dirty="0"/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blipFill rotWithShape="1">
                <a:blip r:embed="rId2"/>
                <a:stretch>
                  <a:fillRect l="-1263" t="-143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Machine Learning?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997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  <p:sp>
        <p:nvSpPr>
          <p:cNvPr id="10" name="Freeform 9"/>
          <p:cNvSpPr/>
          <p:nvPr/>
        </p:nvSpPr>
        <p:spPr>
          <a:xfrm>
            <a:off x="6495283" y="2151240"/>
            <a:ext cx="91440" cy="3734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7341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reeform 10"/>
          <p:cNvSpPr/>
          <p:nvPr/>
        </p:nvSpPr>
        <p:spPr>
          <a:xfrm>
            <a:off x="3678147" y="3413741"/>
            <a:ext cx="266725" cy="20804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80460"/>
                </a:lnTo>
                <a:lnTo>
                  <a:pt x="266725" y="208046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eform 11"/>
          <p:cNvSpPr/>
          <p:nvPr/>
        </p:nvSpPr>
        <p:spPr>
          <a:xfrm>
            <a:off x="3678147" y="3413741"/>
            <a:ext cx="266725" cy="81795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17958"/>
                </a:lnTo>
                <a:lnTo>
                  <a:pt x="266725" y="81795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reeform 12"/>
          <p:cNvSpPr/>
          <p:nvPr/>
        </p:nvSpPr>
        <p:spPr>
          <a:xfrm>
            <a:off x="4343696" y="2151240"/>
            <a:ext cx="91440" cy="3734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7341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eform 13"/>
          <p:cNvSpPr/>
          <p:nvPr/>
        </p:nvSpPr>
        <p:spPr>
          <a:xfrm>
            <a:off x="1526559" y="3413741"/>
            <a:ext cx="266725" cy="20804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80460"/>
                </a:lnTo>
                <a:lnTo>
                  <a:pt x="266725" y="208046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Freeform 14"/>
          <p:cNvSpPr/>
          <p:nvPr/>
        </p:nvSpPr>
        <p:spPr>
          <a:xfrm>
            <a:off x="1526559" y="3413741"/>
            <a:ext cx="266725" cy="81795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17958"/>
                </a:lnTo>
                <a:lnTo>
                  <a:pt x="266725" y="81795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eform 15"/>
          <p:cNvSpPr/>
          <p:nvPr/>
        </p:nvSpPr>
        <p:spPr>
          <a:xfrm>
            <a:off x="2192108" y="2151240"/>
            <a:ext cx="91440" cy="3734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7341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Rounded Rectangle 16"/>
          <p:cNvSpPr/>
          <p:nvPr/>
        </p:nvSpPr>
        <p:spPr>
          <a:xfrm>
            <a:off x="1348742" y="1262154"/>
            <a:ext cx="1778171" cy="88908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 smtClean="0"/>
              <a:t>Labelled data</a:t>
            </a:r>
            <a:endParaRPr lang="en-GB" dirty="0"/>
          </a:p>
        </p:txBody>
      </p:sp>
      <p:sp>
        <p:nvSpPr>
          <p:cNvPr id="18" name="Rounded Rectangle 17"/>
          <p:cNvSpPr/>
          <p:nvPr/>
        </p:nvSpPr>
        <p:spPr>
          <a:xfrm>
            <a:off x="1348742" y="2524656"/>
            <a:ext cx="1778171" cy="88908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 smtClean="0"/>
              <a:t>Supervised learning</a:t>
            </a:r>
            <a:endParaRPr lang="en-GB" dirty="0"/>
          </a:p>
        </p:txBody>
      </p:sp>
      <p:sp>
        <p:nvSpPr>
          <p:cNvPr id="19" name="Rounded Rectangle 18"/>
          <p:cNvSpPr/>
          <p:nvPr/>
        </p:nvSpPr>
        <p:spPr>
          <a:xfrm>
            <a:off x="1793285" y="3787158"/>
            <a:ext cx="1778171" cy="8890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 smtClean="0"/>
              <a:t>Classification</a:t>
            </a:r>
            <a:endParaRPr lang="en-GB" dirty="0"/>
          </a:p>
        </p:txBody>
      </p:sp>
      <p:sp>
        <p:nvSpPr>
          <p:cNvPr id="20" name="Rounded Rectangle 19"/>
          <p:cNvSpPr/>
          <p:nvPr/>
        </p:nvSpPr>
        <p:spPr>
          <a:xfrm>
            <a:off x="1793285" y="5049659"/>
            <a:ext cx="1778171" cy="8890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 smtClean="0"/>
              <a:t>Regression</a:t>
            </a:r>
            <a:endParaRPr lang="en-GB" dirty="0"/>
          </a:p>
        </p:txBody>
      </p:sp>
      <p:sp>
        <p:nvSpPr>
          <p:cNvPr id="21" name="Rounded Rectangle 20"/>
          <p:cNvSpPr/>
          <p:nvPr/>
        </p:nvSpPr>
        <p:spPr>
          <a:xfrm>
            <a:off x="3500330" y="1262154"/>
            <a:ext cx="1778171" cy="88908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 smtClean="0"/>
              <a:t>Unlabelled data</a:t>
            </a:r>
            <a:endParaRPr lang="en-GB" dirty="0"/>
          </a:p>
        </p:txBody>
      </p:sp>
      <p:sp>
        <p:nvSpPr>
          <p:cNvPr id="22" name="Rounded Rectangle 21"/>
          <p:cNvSpPr/>
          <p:nvPr/>
        </p:nvSpPr>
        <p:spPr>
          <a:xfrm>
            <a:off x="3500330" y="2524656"/>
            <a:ext cx="1778171" cy="88908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 smtClean="0"/>
              <a:t>Unsupervised learning</a:t>
            </a:r>
            <a:endParaRPr lang="en-GB" dirty="0"/>
          </a:p>
        </p:txBody>
      </p:sp>
      <p:sp>
        <p:nvSpPr>
          <p:cNvPr id="23" name="Rounded Rectangle 22"/>
          <p:cNvSpPr/>
          <p:nvPr/>
        </p:nvSpPr>
        <p:spPr>
          <a:xfrm>
            <a:off x="3944873" y="3787158"/>
            <a:ext cx="1778171" cy="8890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 smtClean="0"/>
              <a:t>Clustering</a:t>
            </a:r>
            <a:endParaRPr lang="en-GB" dirty="0"/>
          </a:p>
        </p:txBody>
      </p:sp>
      <p:sp>
        <p:nvSpPr>
          <p:cNvPr id="24" name="Rounded Rectangle 23"/>
          <p:cNvSpPr/>
          <p:nvPr/>
        </p:nvSpPr>
        <p:spPr>
          <a:xfrm>
            <a:off x="3944873" y="5049659"/>
            <a:ext cx="1778171" cy="8890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 smtClean="0"/>
              <a:t>Dimensionality reduction</a:t>
            </a:r>
            <a:endParaRPr lang="en-GB" dirty="0"/>
          </a:p>
        </p:txBody>
      </p:sp>
      <p:sp>
        <p:nvSpPr>
          <p:cNvPr id="25" name="Rounded Rectangle 24"/>
          <p:cNvSpPr/>
          <p:nvPr/>
        </p:nvSpPr>
        <p:spPr>
          <a:xfrm>
            <a:off x="5651917" y="1262154"/>
            <a:ext cx="1778171" cy="88908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 smtClean="0"/>
              <a:t>Generated data</a:t>
            </a:r>
            <a:endParaRPr lang="en-GB" dirty="0"/>
          </a:p>
        </p:txBody>
      </p:sp>
      <p:sp>
        <p:nvSpPr>
          <p:cNvPr id="26" name="Rounded Rectangle 25"/>
          <p:cNvSpPr/>
          <p:nvPr/>
        </p:nvSpPr>
        <p:spPr>
          <a:xfrm>
            <a:off x="5651917" y="2524656"/>
            <a:ext cx="1778171" cy="88908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 smtClean="0"/>
              <a:t>Reinforcement learning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Types of Machine Learning – by how they work</a:t>
            </a:r>
            <a:endParaRPr lang="en-GB" dirty="0"/>
          </a:p>
        </p:txBody>
      </p:sp>
      <p:sp>
        <p:nvSpPr>
          <p:cNvPr id="28" name="TextBox 27"/>
          <p:cNvSpPr txBox="1"/>
          <p:nvPr/>
        </p:nvSpPr>
        <p:spPr>
          <a:xfrm>
            <a:off x="6732240" y="5171035"/>
            <a:ext cx="2076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 smtClean="0">
                <a:latin typeface="+mn-lt"/>
              </a:rPr>
              <a:t>…but is this the most</a:t>
            </a:r>
          </a:p>
          <a:p>
            <a:pPr algn="r"/>
            <a:r>
              <a:rPr lang="en-GB" dirty="0" smtClean="0">
                <a:latin typeface="+mn-lt"/>
              </a:rPr>
              <a:t>effective taxonomy?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9173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30" y="1260475"/>
            <a:ext cx="7506314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61" y="1261011"/>
            <a:ext cx="3401389" cy="19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4"/>
              </a:rPr>
              <a:t>http://</a:t>
            </a:r>
            <a:r>
              <a:rPr lang="it-IT" dirty="0" smtClean="0">
                <a:hlinkClick r:id="rId4"/>
              </a:rPr>
              <a:t>scikit-learn.org/stable/tutorial/machine_learning_map/index.html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7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Types of Machine Learning – by what we need them to do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5304022" y="5560778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 smtClean="0">
                <a:latin typeface="+mn-lt"/>
              </a:rPr>
              <a:t>we will focus on classification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3724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</a:t>
            </a:r>
            <a:r>
              <a:rPr lang="it-IT" dirty="0" smtClean="0">
                <a:hlinkClick r:id="rId2"/>
              </a:rPr>
              <a:t>cran.r-project.org/package=caret</a:t>
            </a:r>
            <a:endParaRPr lang="it-IT" dirty="0" smtClean="0"/>
          </a:p>
          <a:p>
            <a:r>
              <a:rPr lang="it-IT" dirty="0">
                <a:hlinkClick r:id="rId3"/>
              </a:rPr>
              <a:t>https://</a:t>
            </a:r>
            <a:r>
              <a:rPr lang="it-IT" dirty="0" smtClean="0">
                <a:hlinkClick r:id="rId3"/>
              </a:rPr>
              <a:t>cran.r-project.org/package=mlbench</a:t>
            </a:r>
            <a:endParaRPr lang="it-IT" dirty="0" smtClean="0"/>
          </a:p>
          <a:p>
            <a:r>
              <a:rPr lang="it-IT" dirty="0">
                <a:hlinkClick r:id="rId4"/>
              </a:rPr>
              <a:t>https://</a:t>
            </a:r>
            <a:r>
              <a:rPr lang="it-IT" dirty="0" smtClean="0">
                <a:hlinkClick r:id="rId4"/>
              </a:rPr>
              <a:t>cran.r-project.org/package=e1071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8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 smtClean="0"/>
              <a:t>You just need the right R packages!</a:t>
            </a:r>
          </a:p>
          <a:p>
            <a:endParaRPr lang="en-GB" dirty="0"/>
          </a:p>
          <a:p>
            <a:pPr lvl="2"/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caret</a:t>
            </a:r>
            <a:r>
              <a:rPr lang="en-GB" dirty="0"/>
              <a:t> (Classification And </a:t>
            </a:r>
            <a:r>
              <a:rPr lang="en-GB" dirty="0" err="1"/>
              <a:t>REgression</a:t>
            </a:r>
            <a:r>
              <a:rPr lang="en-GB" dirty="0"/>
              <a:t> </a:t>
            </a:r>
            <a:r>
              <a:rPr lang="en-GB" dirty="0" smtClean="0"/>
              <a:t>Training)</a:t>
            </a:r>
          </a:p>
          <a:p>
            <a:pPr lvl="3"/>
            <a:r>
              <a:rPr lang="en-US" dirty="0" smtClean="0"/>
              <a:t>"a set </a:t>
            </a:r>
            <a:r>
              <a:rPr lang="en-US" dirty="0"/>
              <a:t>of functions that attempt to streamline the process for creating predictive </a:t>
            </a:r>
            <a:r>
              <a:rPr lang="en-US" dirty="0" smtClean="0"/>
              <a:t>models"</a:t>
            </a:r>
          </a:p>
          <a:p>
            <a:pPr lvl="3"/>
            <a:endParaRPr lang="en-GB" dirty="0" smtClean="0"/>
          </a:p>
          <a:p>
            <a:pPr lvl="3"/>
            <a:endParaRPr lang="en-GB" dirty="0" smtClean="0"/>
          </a:p>
          <a:p>
            <a:pPr lvl="2"/>
            <a:r>
              <a:rPr lang="en-GB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mlbench</a:t>
            </a:r>
            <a:endParaRPr lang="en-GB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GB" dirty="0" smtClean="0"/>
              <a:t>"a</a:t>
            </a:r>
            <a:r>
              <a:rPr lang="en-US" dirty="0" smtClean="0"/>
              <a:t> </a:t>
            </a:r>
            <a:r>
              <a:rPr lang="en-US" dirty="0"/>
              <a:t>collection of artificial and real-world machine learning benchmark problems</a:t>
            </a:r>
            <a:r>
              <a:rPr lang="en-GB" dirty="0" smtClean="0"/>
              <a:t>"</a:t>
            </a:r>
            <a:endParaRPr lang="en-GB" dirty="0"/>
          </a:p>
          <a:p>
            <a:pPr lvl="3"/>
            <a:endParaRPr lang="en-GB" dirty="0" smtClean="0"/>
          </a:p>
          <a:p>
            <a:pPr lvl="3"/>
            <a:endParaRPr lang="en-GB" dirty="0" smtClean="0"/>
          </a:p>
          <a:p>
            <a:pPr lvl="2"/>
            <a:r>
              <a:rPr lang="en-GB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e1071</a:t>
            </a:r>
          </a:p>
          <a:p>
            <a:pPr lvl="3"/>
            <a:r>
              <a:rPr lang="en-GB" dirty="0" smtClean="0"/>
              <a:t>"f</a:t>
            </a:r>
            <a:r>
              <a:rPr lang="en-US" dirty="0" err="1" smtClean="0"/>
              <a:t>unctions</a:t>
            </a:r>
            <a:r>
              <a:rPr lang="en-US" dirty="0" smtClean="0"/>
              <a:t> </a:t>
            </a:r>
            <a:r>
              <a:rPr lang="en-US" dirty="0"/>
              <a:t>for latent class analysis, short time Fourier transform, fuzzy clustering, support vector machines, shortest path computation, bagged clustering, naive Bayes classifier, ...</a:t>
            </a:r>
            <a:r>
              <a:rPr lang="en-GB" dirty="0" smtClean="0"/>
              <a:t>"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do you need for Machine Learning?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6550908" y="379915"/>
            <a:ext cx="1972307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 smtClean="0">
                <a:latin typeface="+mn-lt"/>
              </a:rPr>
              <a:t>Questa slide è solo </a:t>
            </a:r>
            <a:r>
              <a:rPr lang="en-GB" sz="1050" dirty="0" err="1" smtClean="0">
                <a:latin typeface="+mn-lt"/>
              </a:rPr>
              <a:t>uno</a:t>
            </a:r>
            <a:r>
              <a:rPr lang="en-GB" sz="1050" dirty="0" smtClean="0">
                <a:latin typeface="+mn-lt"/>
              </a:rPr>
              <a:t> </a:t>
            </a:r>
            <a:r>
              <a:rPr lang="en-GB" sz="1050" dirty="0" err="1" smtClean="0">
                <a:latin typeface="+mn-lt"/>
              </a:rPr>
              <a:t>scheletro</a:t>
            </a:r>
            <a:endParaRPr lang="en-GB" sz="1050" dirty="0" smtClean="0">
              <a:latin typeface="+mn-lt"/>
            </a:endParaRPr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061" y="1630610"/>
            <a:ext cx="1800000" cy="486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849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</a:t>
            </a:r>
            <a:r>
              <a:rPr lang="it-IT" dirty="0" smtClean="0">
                <a:hlinkClick r:id="rId2"/>
              </a:rPr>
              <a:t>cran.r-project.org/package=dplyr</a:t>
            </a:r>
            <a:endParaRPr lang="it-IT" dirty="0" smtClean="0"/>
          </a:p>
          <a:p>
            <a:r>
              <a:rPr lang="it-IT" dirty="0">
                <a:hlinkClick r:id="rId3"/>
              </a:rPr>
              <a:t>https://</a:t>
            </a:r>
            <a:r>
              <a:rPr lang="it-IT" dirty="0" smtClean="0">
                <a:hlinkClick r:id="rId3"/>
              </a:rPr>
              <a:t>cran.r-project.org/package=tidyverse</a:t>
            </a:r>
            <a:endParaRPr lang="it-IT" dirty="0" smtClean="0"/>
          </a:p>
          <a:p>
            <a:r>
              <a:rPr lang="it-IT" dirty="0">
                <a:hlinkClick r:id="rId4"/>
              </a:rPr>
              <a:t>https://</a:t>
            </a:r>
            <a:r>
              <a:rPr lang="it-IT" dirty="0" smtClean="0">
                <a:hlinkClick r:id="rId4"/>
              </a:rPr>
              <a:t>cran.r-project.org/package=ggplot2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9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70000" y="1259999"/>
            <a:ext cx="8683200" cy="4796851"/>
          </a:xfrm>
        </p:spPr>
        <p:txBody>
          <a:bodyPr/>
          <a:lstStyle/>
          <a:p>
            <a:r>
              <a:rPr lang="en-GB" dirty="0" smtClean="0"/>
              <a:t>But first, how about some modern R?</a:t>
            </a:r>
          </a:p>
          <a:p>
            <a:endParaRPr lang="en-GB" dirty="0"/>
          </a:p>
          <a:p>
            <a:pPr lvl="3"/>
            <a:r>
              <a:rPr lang="en-GB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endParaRPr lang="en-GB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4"/>
            <a:r>
              <a:rPr lang="en-GB" dirty="0" smtClean="0"/>
              <a:t>"</a:t>
            </a:r>
            <a:r>
              <a:rPr lang="en-US" dirty="0" smtClean="0"/>
              <a:t>a </a:t>
            </a:r>
            <a:r>
              <a:rPr lang="en-US" dirty="0"/>
              <a:t>fast, consistent tool for working with data frame like </a:t>
            </a:r>
            <a:r>
              <a:rPr lang="en-US" dirty="0" smtClean="0"/>
              <a:t>objects,                                         both </a:t>
            </a:r>
            <a:r>
              <a:rPr lang="en-US" dirty="0"/>
              <a:t>in memory and out of memory</a:t>
            </a:r>
            <a:r>
              <a:rPr lang="en-GB" dirty="0" smtClean="0"/>
              <a:t>"</a:t>
            </a:r>
          </a:p>
          <a:p>
            <a:pPr lvl="3"/>
            <a:endParaRPr lang="en-GB" dirty="0" smtClean="0"/>
          </a:p>
          <a:p>
            <a:pPr lvl="3"/>
            <a:r>
              <a:rPr lang="en-GB" dirty="0" smtClean="0"/>
              <a:t>which is contained in </a:t>
            </a:r>
            <a:r>
              <a:rPr lang="en-GB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endParaRPr lang="en-GB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4"/>
            <a:r>
              <a:rPr lang="en-US" dirty="0" smtClean="0"/>
              <a:t>"a </a:t>
            </a:r>
            <a:r>
              <a:rPr lang="en-US" dirty="0"/>
              <a:t>set of packages that work in harmony because they share common data </a:t>
            </a:r>
            <a:r>
              <a:rPr lang="en-US" dirty="0" smtClean="0"/>
              <a:t>representations and API design"</a:t>
            </a:r>
            <a:endParaRPr lang="en-GB" dirty="0" smtClean="0"/>
          </a:p>
          <a:p>
            <a:pPr lvl="2"/>
            <a:endParaRPr lang="en-GB" dirty="0" smtClean="0"/>
          </a:p>
          <a:p>
            <a:pPr lvl="3"/>
            <a:r>
              <a:rPr lang="en-GB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ggplot2</a:t>
            </a:r>
          </a:p>
          <a:p>
            <a:pPr lvl="4"/>
            <a:r>
              <a:rPr lang="en-GB" dirty="0" smtClean="0"/>
              <a:t>"</a:t>
            </a:r>
            <a:r>
              <a:rPr lang="en-US" dirty="0" smtClean="0"/>
              <a:t>a </a:t>
            </a:r>
            <a:r>
              <a:rPr lang="en-US" dirty="0"/>
              <a:t>system for 'declaratively' creating </a:t>
            </a:r>
            <a:r>
              <a:rPr lang="en-US" dirty="0" smtClean="0"/>
              <a:t>graphics"</a:t>
            </a: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Let's try these out and create some data to work with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do you need for Machine Learning?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6550908" y="379915"/>
            <a:ext cx="1972307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 smtClean="0">
                <a:latin typeface="+mn-lt"/>
              </a:rPr>
              <a:t>Questa slide è solo </a:t>
            </a:r>
            <a:r>
              <a:rPr lang="en-GB" sz="1050" dirty="0" err="1" smtClean="0">
                <a:latin typeface="+mn-lt"/>
              </a:rPr>
              <a:t>uno</a:t>
            </a:r>
            <a:r>
              <a:rPr lang="en-GB" sz="1050" dirty="0" smtClean="0">
                <a:latin typeface="+mn-lt"/>
              </a:rPr>
              <a:t> </a:t>
            </a:r>
            <a:r>
              <a:rPr lang="en-GB" sz="1050" dirty="0" err="1" smtClean="0">
                <a:latin typeface="+mn-lt"/>
              </a:rPr>
              <a:t>scheletro</a:t>
            </a:r>
            <a:endParaRPr lang="en-GB" sz="1050" dirty="0" smtClean="0">
              <a:latin typeface="+mn-lt"/>
            </a:endParaRP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" t="2198" r="2845" b="2977"/>
          <a:stretch/>
        </p:blipFill>
        <p:spPr bwMode="auto">
          <a:xfrm>
            <a:off x="720000" y="1607353"/>
            <a:ext cx="621470" cy="724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65" y="2737451"/>
            <a:ext cx="623681" cy="7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3860403"/>
            <a:ext cx="620572" cy="7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062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UniPower"/>
  <p:tag name="BRANDKEY" val="BK0015"/>
  <p:tag name="FONT" val="UniCredit"/>
  <p:tag name="FORMAT" val="Standard"/>
  <p:tag name="VARIATION" val="Default"/>
</p:tagLst>
</file>

<file path=ppt/theme/theme1.xml><?xml version="1.0" encoding="utf-8"?>
<a:theme xmlns:a="http://schemas.openxmlformats.org/drawingml/2006/main" name="Blank">
  <a:themeElements>
    <a:clrScheme name="UCG">
      <a:dk1>
        <a:sysClr val="windowText" lastClr="000000"/>
      </a:dk1>
      <a:lt1>
        <a:sysClr val="window" lastClr="FFFFFF"/>
      </a:lt1>
      <a:dk2>
        <a:srgbClr val="999999"/>
      </a:dk2>
      <a:lt2>
        <a:srgbClr val="CCCCCC"/>
      </a:lt2>
      <a:accent1>
        <a:srgbClr val="00AFD0"/>
      </a:accent1>
      <a:accent2>
        <a:srgbClr val="C0E4ED"/>
      </a:accent2>
      <a:accent3>
        <a:srgbClr val="3B8BCA"/>
      </a:accent3>
      <a:accent4>
        <a:srgbClr val="005095"/>
      </a:accent4>
      <a:accent5>
        <a:srgbClr val="9FCA7A"/>
      </a:accent5>
      <a:accent6>
        <a:srgbClr val="9E3A8B"/>
      </a:accent6>
      <a:hlink>
        <a:srgbClr val="3B8BCA"/>
      </a:hlink>
      <a:folHlink>
        <a:srgbClr val="000000"/>
      </a:folHlink>
    </a:clrScheme>
    <a:fontScheme name="UniCredit">
      <a:majorFont>
        <a:latin typeface="UniCredit"/>
        <a:ea typeface=""/>
        <a:cs typeface=""/>
      </a:majorFont>
      <a:minorFont>
        <a:latin typeface="UniCredi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AFD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>
            <a:latin typeface="+mn-lt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UniCredit_4_3.potx" id="{3B308D82-0A1A-4596-9552-0D004D502A7F}" vid="{740313D7-B2BC-4B8B-A9B4-9C7B7B4F5C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1AD50702BB6954F8C744E84FEC0F9AA" ma:contentTypeVersion="0" ma:contentTypeDescription="Ein neues Dokument erstellen." ma:contentTypeScope="" ma:versionID="5acdcf21646717152045cea69f664a46">
  <xsd:schema xmlns:xsd="http://www.w3.org/2001/XMLSchema" xmlns:p="http://schemas.microsoft.com/office/2006/metadata/properties" targetNamespace="http://schemas.microsoft.com/office/2006/metadata/properties" ma:root="true" ma:fieldsID="246f02dd96380beb4f7cdcce14d77fd6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 ma:readOnly="tru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451C3CE-1206-4616-80E4-1B877A7284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BD82C2DB-D42D-4D9F-A730-8F802D302C9A}">
  <ds:schemaRefs>
    <ds:schemaRef ds:uri="http://schemas.microsoft.com/office/2006/documentManagement/types"/>
    <ds:schemaRef ds:uri="http://purl.org/dc/terms/"/>
    <ds:schemaRef ds:uri="http://www.w3.org/XML/1998/namespace"/>
    <ds:schemaRef ds:uri="http://purl.org/dc/dcmitype/"/>
    <ds:schemaRef ds:uri="http://schemas.microsoft.com/office/2006/metadata/properties"/>
    <ds:schemaRef ds:uri="http://purl.org/dc/elements/1.1/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434BFED0-AF3A-425B-A3DF-D1FE9B25164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790</Words>
  <Application>Microsoft Office PowerPoint</Application>
  <PresentationFormat>On-screen Show (4:3)</PresentationFormat>
  <Paragraphs>209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Blank</vt:lpstr>
      <vt:lpstr>Machine Learning Models:  a hands-on experience</vt:lpstr>
      <vt:lpstr>Why do we need Machine Learning?</vt:lpstr>
      <vt:lpstr>What is Machine Learning used for?</vt:lpstr>
      <vt:lpstr>What is Machine Learning?</vt:lpstr>
      <vt:lpstr>What is Machine Learning?</vt:lpstr>
      <vt:lpstr>Types of Machine Learning – by how they work</vt:lpstr>
      <vt:lpstr>Types of Machine Learning – by what we need them to do</vt:lpstr>
      <vt:lpstr>What do you need for Machine Learning?</vt:lpstr>
      <vt:lpstr>What do you need for Machine Learning?</vt:lpstr>
      <vt:lpstr>Machine Learning: a helicopter view</vt:lpstr>
      <vt:lpstr>Machine Learning: a helicopter view</vt:lpstr>
      <vt:lpstr>Machine Learning: a helicopter view</vt:lpstr>
      <vt:lpstr>Machine Learning: a helicopter view</vt:lpstr>
      <vt:lpstr>Machine Learning: a helicopter view</vt:lpstr>
      <vt:lpstr>Machine Learning: model comparison</vt:lpstr>
      <vt:lpstr>Visualization: always recommended (when possible)</vt:lpstr>
      <vt:lpstr>Machine Learning: model evaluation and selection</vt:lpstr>
      <vt:lpstr>Machine Learning is nothing new, why the hype?</vt:lpstr>
    </vt:vector>
  </TitlesOfParts>
  <Company>UGIS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Models:  a hands-on experience</dc:title>
  <dc:creator>LUCA MAMMI</dc:creator>
  <cp:lastModifiedBy>LUCA MAMMI</cp:lastModifiedBy>
  <cp:revision>108</cp:revision>
  <dcterms:created xsi:type="dcterms:W3CDTF">2018-03-14T13:30:48Z</dcterms:created>
  <dcterms:modified xsi:type="dcterms:W3CDTF">2018-03-16T16:32:00Z</dcterms:modified>
  <cp:version>3.4.2.0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0x01010051AD50702BB6954F8C744E84FEC0F9AA</vt:lpwstr>
  </property>
</Properties>
</file>